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0" r:id="rId4"/>
    <p:sldId id="261" r:id="rId5"/>
    <p:sldId id="270" r:id="rId6"/>
    <p:sldId id="271" r:id="rId7"/>
    <p:sldId id="272" r:id="rId8"/>
    <p:sldId id="274"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75" r:id="rId23"/>
    <p:sldId id="273" r:id="rId24"/>
    <p:sldId id="301" r:id="rId25"/>
    <p:sldId id="293" r:id="rId26"/>
    <p:sldId id="294" r:id="rId27"/>
    <p:sldId id="295" r:id="rId28"/>
    <p:sldId id="296" r:id="rId29"/>
    <p:sldId id="297" r:id="rId30"/>
    <p:sldId id="298" r:id="rId31"/>
    <p:sldId id="299" r:id="rId32"/>
    <p:sldId id="300" r:id="rId33"/>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6"/>
    <p:restoredTop sz="94666"/>
  </p:normalViewPr>
  <p:slideViewPr>
    <p:cSldViewPr snapToGrid="0" snapToObjects="1">
      <p:cViewPr varScale="1">
        <p:scale>
          <a:sx n="85" d="100"/>
          <a:sy n="85" d="100"/>
        </p:scale>
        <p:origin x="852" y="84"/>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838189" y="365040"/>
            <a:ext cx="10516610" cy="1325160"/>
          </a:xfrm>
          <a:prstGeom prst="rect">
            <a:avLst/>
          </a:prstGeom>
          <a:noFill/>
          <a:ln w="0">
            <a:noFill/>
          </a:ln>
        </p:spPr>
        <p:txBody>
          <a:bodyPr lIns="0" tIns="0" rIns="0" bIns="0" anchor="ctr">
            <a:noAutofit/>
          </a:bodyPr>
          <a:lstStyle/>
          <a:p>
            <a:endParaRPr lang="es-CO" sz="1800" b="0" strike="noStrike" spc="-1">
              <a:solidFill>
                <a:srgbClr val="000000"/>
              </a:solidFill>
              <a:latin typeface="Calibri"/>
            </a:endParaRPr>
          </a:p>
        </p:txBody>
      </p:sp>
      <p:sp>
        <p:nvSpPr>
          <p:cNvPr id="86" name="PlaceHolder 2"/>
          <p:cNvSpPr>
            <a:spLocks noGrp="1"/>
          </p:cNvSpPr>
          <p:nvPr>
            <p:ph type="subTitle"/>
          </p:nvPr>
        </p:nvSpPr>
        <p:spPr>
          <a:xfrm>
            <a:off x="838189" y="1825560"/>
            <a:ext cx="10516610" cy="4350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5B1A2F5C-3B4C-48C1-BFA0-86C443FCB45D}" type="slidenum">
              <a:t>‹Nº›</a:t>
            </a:fld>
            <a:endParaRPr/>
          </a:p>
        </p:txBody>
      </p:sp>
      <p:sp>
        <p:nvSpPr>
          <p:cNvPr id="6" name="PlaceHolder 5"/>
          <p:cNvSpPr>
            <a:spLocks noGrp="1"/>
          </p:cNvSpPr>
          <p:nvPr>
            <p:ph type="dt" idx="4"/>
          </p:nvPr>
        </p:nvSpPr>
        <p:spPr/>
        <p:txBody>
          <a:bodyPr/>
          <a:lstStyle/>
          <a:p>
            <a:endParaRPr/>
          </a:p>
        </p:txBody>
      </p:sp>
    </p:spTree>
    <p:extLst>
      <p:ext uri="{BB962C8B-B14F-4D97-AF65-F5344CB8AC3E}">
        <p14:creationId xmlns:p14="http://schemas.microsoft.com/office/powerpoint/2010/main" val="66776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12/04/2024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4"/>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5"/>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aprendeia.com/historia-de-machine-learning/" TargetMode="External"/></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qué-es-un-algoritmo-en-programación">
            <a:extLst>
              <a:ext uri="{FF2B5EF4-FFF2-40B4-BE49-F238E27FC236}">
                <a16:creationId xmlns:a16="http://schemas.microsoft.com/office/drawing/2014/main" id="{B0712626-2500-3DC3-CAE5-7748BFCF5890}"/>
              </a:ext>
            </a:extLst>
          </p:cNvPr>
          <p:cNvPicPr/>
          <p:nvPr/>
        </p:nvPicPr>
        <p:blipFill>
          <a:blip r:embed="rId2"/>
          <a:stretch/>
        </p:blipFill>
        <p:spPr>
          <a:xfrm>
            <a:off x="5150520" y="0"/>
            <a:ext cx="7041240" cy="4681080"/>
          </a:xfrm>
          <a:prstGeom prst="rect">
            <a:avLst/>
          </a:prstGeom>
          <a:ln w="0">
            <a:noFill/>
          </a:ln>
        </p:spPr>
      </p:pic>
      <p:sp>
        <p:nvSpPr>
          <p:cNvPr id="3" name="CuadroTexto 3">
            <a:extLst>
              <a:ext uri="{FF2B5EF4-FFF2-40B4-BE49-F238E27FC236}">
                <a16:creationId xmlns:a16="http://schemas.microsoft.com/office/drawing/2014/main" id="{8B7163BC-D12F-62A1-FD75-3155B73BEB72}"/>
              </a:ext>
            </a:extLst>
          </p:cNvPr>
          <p:cNvSpPr/>
          <p:nvPr/>
        </p:nvSpPr>
        <p:spPr>
          <a:xfrm>
            <a:off x="5344920" y="4847040"/>
            <a:ext cx="6093720" cy="18400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51"/>
              </a:spcBef>
              <a:buNone/>
            </a:pPr>
            <a:r>
              <a:rPr lang="es-MX" sz="2800" b="1" strike="noStrike" spc="-126" dirty="0">
                <a:solidFill>
                  <a:srgbClr val="000000"/>
                </a:solidFill>
                <a:latin typeface="Tahoma"/>
              </a:rPr>
              <a:t>Diplomado Machine Learning con Python</a:t>
            </a:r>
          </a:p>
          <a:p>
            <a:pPr algn="ctr">
              <a:lnSpc>
                <a:spcPct val="100000"/>
              </a:lnSpc>
              <a:spcBef>
                <a:spcPts val="51"/>
              </a:spcBef>
              <a:buNone/>
            </a:pPr>
            <a:endParaRPr lang="es-MX" sz="2800" b="1" spc="-126" dirty="0">
              <a:solidFill>
                <a:srgbClr val="000000"/>
              </a:solidFill>
              <a:latin typeface="Tahoma"/>
            </a:endParaRPr>
          </a:p>
          <a:p>
            <a:pPr algn="ctr">
              <a:lnSpc>
                <a:spcPct val="100000"/>
              </a:lnSpc>
              <a:spcBef>
                <a:spcPts val="51"/>
              </a:spcBef>
              <a:buNone/>
            </a:pPr>
            <a:r>
              <a:rPr lang="es-MX" sz="2800" b="1" strike="noStrike" spc="-126" dirty="0">
                <a:solidFill>
                  <a:srgbClr val="000000"/>
                </a:solidFill>
                <a:latin typeface="Tahoma"/>
              </a:rPr>
              <a:t>Sesión Uno</a:t>
            </a:r>
            <a:endParaRPr lang="es-CO" sz="2800" b="0" strike="noStrike" spc="-1" dirty="0">
              <a:latin typeface="Arial"/>
            </a:endParaRPr>
          </a:p>
        </p:txBody>
      </p:sp>
      <p:sp>
        <p:nvSpPr>
          <p:cNvPr id="4" name="object 8">
            <a:extLst>
              <a:ext uri="{FF2B5EF4-FFF2-40B4-BE49-F238E27FC236}">
                <a16:creationId xmlns:a16="http://schemas.microsoft.com/office/drawing/2014/main" id="{EBF374E1-493E-9ACE-CAEE-53F1CEB723F6}"/>
              </a:ext>
            </a:extLst>
          </p:cNvPr>
          <p:cNvSpPr/>
          <p:nvPr/>
        </p:nvSpPr>
        <p:spPr>
          <a:xfrm>
            <a:off x="463680" y="1104804"/>
            <a:ext cx="4204440" cy="2598046"/>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720" algn="ctr">
              <a:lnSpc>
                <a:spcPct val="100000"/>
              </a:lnSpc>
              <a:spcBef>
                <a:spcPts val="99"/>
              </a:spcBef>
              <a:buNone/>
            </a:pPr>
            <a:r>
              <a:rPr lang="es-CO" sz="3200" b="1" strike="noStrike" spc="18" dirty="0">
                <a:solidFill>
                  <a:srgbClr val="FFFFFF"/>
                </a:solidFill>
                <a:latin typeface="Tahoma"/>
              </a:rPr>
              <a:t>FACULTAD</a:t>
            </a:r>
            <a:r>
              <a:rPr lang="es-CO" sz="3200" b="1" strike="noStrike" spc="-52" dirty="0">
                <a:solidFill>
                  <a:srgbClr val="FFFFFF"/>
                </a:solidFill>
                <a:latin typeface="Tahoma"/>
              </a:rPr>
              <a:t> </a:t>
            </a:r>
            <a:r>
              <a:rPr lang="es-CO" sz="3200" b="1" strike="noStrike" spc="9" dirty="0">
                <a:solidFill>
                  <a:srgbClr val="FFFFFF"/>
                </a:solidFill>
                <a:latin typeface="Tahoma"/>
              </a:rPr>
              <a:t>DE</a:t>
            </a:r>
            <a:r>
              <a:rPr lang="es-CO" sz="3200" b="1" strike="noStrike" spc="-52" dirty="0">
                <a:solidFill>
                  <a:srgbClr val="FFFFFF"/>
                </a:solidFill>
                <a:latin typeface="Tahoma"/>
              </a:rPr>
              <a:t> </a:t>
            </a:r>
            <a:r>
              <a:rPr lang="es-CO" sz="3200" b="1" strike="noStrike" spc="-106" dirty="0">
                <a:solidFill>
                  <a:srgbClr val="FFFFFF"/>
                </a:solidFill>
                <a:latin typeface="Tahoma"/>
              </a:rPr>
              <a:t>INGENIERÍA</a:t>
            </a:r>
            <a:endParaRPr lang="es-CO" sz="3200" b="0" strike="noStrike" spc="-1" dirty="0">
              <a:latin typeface="Arial"/>
            </a:endParaRPr>
          </a:p>
          <a:p>
            <a:pPr>
              <a:lnSpc>
                <a:spcPct val="100000"/>
              </a:lnSpc>
              <a:spcBef>
                <a:spcPts val="45"/>
              </a:spcBef>
              <a:buNone/>
            </a:pPr>
            <a:endParaRPr lang="es-CO" sz="3200" b="0" strike="noStrike" spc="-1" dirty="0">
              <a:latin typeface="Arial"/>
            </a:endParaRPr>
          </a:p>
          <a:p>
            <a:pPr marL="1440" algn="ctr">
              <a:lnSpc>
                <a:spcPct val="100000"/>
              </a:lnSpc>
              <a:buNone/>
            </a:pPr>
            <a:r>
              <a:rPr lang="es-ES" sz="2400" b="1" strike="noStrike" spc="-80" dirty="0">
                <a:solidFill>
                  <a:srgbClr val="FFFFFF"/>
                </a:solidFill>
                <a:latin typeface="Tahoma"/>
              </a:rPr>
              <a:t>Introducción a Machine Learning y análisis descriptivo exploratorio EDA</a:t>
            </a:r>
            <a:endParaRPr lang="es-CO" sz="2400" b="0" strike="noStrike" spc="-1" dirty="0">
              <a:latin typeface="Arial"/>
            </a:endParaRPr>
          </a:p>
        </p:txBody>
      </p:sp>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SUPERVISADO?</a:t>
            </a:r>
            <a:endParaRPr lang="es-CO" sz="4400" spc="-1">
              <a:solidFill>
                <a:srgbClr val="000000"/>
              </a:solidFill>
              <a:latin typeface="Calibri"/>
            </a:endParaRPr>
          </a:p>
        </p:txBody>
      </p:sp>
      <p:sp>
        <p:nvSpPr>
          <p:cNvPr id="189" name="TextBox 2"/>
          <p:cNvSpPr/>
          <p:nvPr/>
        </p:nvSpPr>
        <p:spPr>
          <a:xfrm>
            <a:off x="99794" y="1863720"/>
            <a:ext cx="11936160" cy="359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2400" b="1" spc="-1">
                <a:solidFill>
                  <a:srgbClr val="000000"/>
                </a:solidFill>
                <a:latin typeface="Arial"/>
                <a:ea typeface="Arial"/>
              </a:rPr>
              <a:t>Características del aprendizaje supervisado</a:t>
            </a:r>
            <a:endParaRPr lang="es-CO" sz="2400" spc="-1">
              <a:latin typeface="Arial"/>
            </a:endParaRPr>
          </a:p>
          <a:p>
            <a:pPr algn="just">
              <a:lnSpc>
                <a:spcPct val="100000"/>
              </a:lnSpc>
              <a:buNone/>
            </a:pPr>
            <a:endParaRPr lang="es-CO" sz="2400" spc="-1">
              <a:latin typeface="Arial"/>
            </a:endParaRPr>
          </a:p>
          <a:p>
            <a:pPr algn="just">
              <a:lnSpc>
                <a:spcPct val="115000"/>
              </a:lnSpc>
              <a:buNone/>
            </a:pPr>
            <a:r>
              <a:rPr lang="es-CO" sz="2000" b="1" spc="-1">
                <a:solidFill>
                  <a:srgbClr val="000000"/>
                </a:solidFill>
                <a:latin typeface="Arial"/>
                <a:ea typeface="Arial"/>
              </a:rPr>
              <a:t>1. Datos de Entrenamiento Etiquetados:</a:t>
            </a:r>
            <a:r>
              <a:rPr lang="es-CO" sz="2000" spc="-1">
                <a:solidFill>
                  <a:srgbClr val="000000"/>
                </a:solidFill>
                <a:latin typeface="Arial"/>
                <a:ea typeface="Arial"/>
              </a:rPr>
              <a:t> En el aprendizaje supervisado, se proporcionan ejemplos de datos de entrenamiento que constan de pares de entrada-salida. Estas salidas deseadas se denominan etiquetas o respuestas correctas.</a:t>
            </a:r>
            <a:endParaRPr lang="es-CO" sz="2000" spc="-1">
              <a:latin typeface="Arial"/>
            </a:endParaRPr>
          </a:p>
          <a:p>
            <a:pPr algn="just">
              <a:lnSpc>
                <a:spcPct val="115000"/>
              </a:lnSpc>
              <a:buNone/>
            </a:pPr>
            <a:r>
              <a:rPr lang="es-CO" sz="2000" spc="-1">
                <a:solidFill>
                  <a:srgbClr val="000000"/>
                </a:solidFill>
                <a:latin typeface="Arial"/>
                <a:ea typeface="Arial"/>
              </a:rPr>
              <a:t> </a:t>
            </a:r>
            <a:endParaRPr lang="es-CO" sz="2000" spc="-1">
              <a:latin typeface="Arial"/>
            </a:endParaRPr>
          </a:p>
          <a:p>
            <a:pPr algn="just">
              <a:lnSpc>
                <a:spcPct val="115000"/>
              </a:lnSpc>
              <a:buNone/>
            </a:pPr>
            <a:r>
              <a:rPr lang="es-CO" sz="2000" b="1" spc="-1">
                <a:solidFill>
                  <a:srgbClr val="000000"/>
                </a:solidFill>
                <a:latin typeface="Arial"/>
                <a:ea typeface="Arial"/>
              </a:rPr>
              <a:t>2. Aprendizaje de Patrones:</a:t>
            </a:r>
            <a:r>
              <a:rPr lang="es-CO" sz="2000" spc="-1">
                <a:solidFill>
                  <a:srgbClr val="000000"/>
                </a:solidFill>
                <a:latin typeface="Arial"/>
                <a:ea typeface="Arial"/>
              </a:rPr>
              <a:t> El modelo se entrena para identificar patrones y relaciones entre las entradas y las salidas. El objetivo es aprender una función matemática que mapee las entradas a las salidas de manera efectiva.</a:t>
            </a:r>
            <a:endParaRPr lang="es-CO" sz="2000" spc="-1">
              <a:latin typeface="Arial"/>
            </a:endParaRPr>
          </a:p>
          <a:p>
            <a:pPr algn="just">
              <a:lnSpc>
                <a:spcPct val="115000"/>
              </a:lnSpc>
              <a:buNone/>
            </a:pPr>
            <a:endParaRPr lang="es-CO" sz="1800"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SUPERVISADO?</a:t>
            </a:r>
            <a:endParaRPr lang="es-CO" sz="4400" spc="-1">
              <a:solidFill>
                <a:srgbClr val="000000"/>
              </a:solidFill>
              <a:latin typeface="Calibri"/>
            </a:endParaRPr>
          </a:p>
        </p:txBody>
      </p:sp>
      <p:sp>
        <p:nvSpPr>
          <p:cNvPr id="191" name="TextBox 3"/>
          <p:cNvSpPr/>
          <p:nvPr/>
        </p:nvSpPr>
        <p:spPr>
          <a:xfrm>
            <a:off x="99794" y="1863720"/>
            <a:ext cx="11936160" cy="368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2400" b="1" spc="-1">
                <a:solidFill>
                  <a:srgbClr val="000000"/>
                </a:solidFill>
                <a:latin typeface="Arial"/>
                <a:ea typeface="Arial"/>
              </a:rPr>
              <a:t>Características del aprendizaje supervisado</a:t>
            </a:r>
            <a:endParaRPr lang="es-CO" sz="2400" spc="-1">
              <a:latin typeface="Arial"/>
            </a:endParaRPr>
          </a:p>
          <a:p>
            <a:pPr algn="just">
              <a:lnSpc>
                <a:spcPct val="115000"/>
              </a:lnSpc>
              <a:buNone/>
            </a:pPr>
            <a:endParaRPr lang="es-CO" sz="2400" spc="-1">
              <a:latin typeface="Arial"/>
            </a:endParaRPr>
          </a:p>
          <a:p>
            <a:pPr algn="just">
              <a:lnSpc>
                <a:spcPct val="115000"/>
              </a:lnSpc>
              <a:buNone/>
            </a:pPr>
            <a:r>
              <a:rPr lang="es-CO" sz="2000" b="1" spc="-1">
                <a:solidFill>
                  <a:srgbClr val="000000"/>
                </a:solidFill>
                <a:latin typeface="Arial"/>
                <a:ea typeface="Arial"/>
              </a:rPr>
              <a:t>3. Predicciones y Generalización:</a:t>
            </a:r>
            <a:r>
              <a:rPr lang="es-CO" sz="2000" spc="-1">
                <a:solidFill>
                  <a:srgbClr val="000000"/>
                </a:solidFill>
                <a:latin typeface="Arial"/>
                <a:ea typeface="Arial"/>
              </a:rPr>
              <a:t> Una vez entrenado, el modelo puede realizar predicciones sobre nuevas entradas que no se vieron durante el entrenamiento. El objetivo es que el modelo generalice a partir de los datos de entrenamiento para hacer predicciones precisas en datos previamente desconocidos.</a:t>
            </a:r>
            <a:endParaRPr lang="es-CO" sz="2000" spc="-1">
              <a:latin typeface="Arial"/>
            </a:endParaRPr>
          </a:p>
          <a:p>
            <a:pPr algn="just">
              <a:lnSpc>
                <a:spcPct val="115000"/>
              </a:lnSpc>
              <a:buNone/>
            </a:pPr>
            <a:r>
              <a:rPr lang="es-CO" sz="2000" spc="-1">
                <a:solidFill>
                  <a:srgbClr val="000000"/>
                </a:solidFill>
                <a:latin typeface="Arial"/>
                <a:ea typeface="Arial"/>
              </a:rPr>
              <a:t> </a:t>
            </a:r>
            <a:endParaRPr lang="es-CO" sz="2000" spc="-1">
              <a:latin typeface="Arial"/>
            </a:endParaRPr>
          </a:p>
          <a:p>
            <a:pPr algn="just">
              <a:lnSpc>
                <a:spcPct val="115000"/>
              </a:lnSpc>
              <a:buNone/>
            </a:pPr>
            <a:r>
              <a:rPr lang="es-CO" sz="2000" b="1" spc="-1">
                <a:solidFill>
                  <a:srgbClr val="000000"/>
                </a:solidFill>
                <a:latin typeface="Arial"/>
                <a:ea typeface="Arial"/>
              </a:rPr>
              <a:t>4. Tipos de Problemas:</a:t>
            </a:r>
            <a:r>
              <a:rPr lang="es-CO" sz="2000" spc="-1">
                <a:solidFill>
                  <a:srgbClr val="000000"/>
                </a:solidFill>
                <a:latin typeface="Arial"/>
                <a:ea typeface="Arial"/>
              </a:rPr>
              <a:t> El aprendizaje supervisado se utiliza en una variedad de problemas, como clasificación (donde se asigna una etiqueta a una entrada), regresión (donde se predice un valor numérico), y otros problemas de predicción y toma de decisiones.</a:t>
            </a:r>
            <a:endParaRPr lang="es-CO" sz="2000"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SUPERVISADO?</a:t>
            </a:r>
            <a:endParaRPr lang="es-CO" sz="4400" spc="-1">
              <a:solidFill>
                <a:srgbClr val="000000"/>
              </a:solidFill>
              <a:latin typeface="Calibri"/>
            </a:endParaRPr>
          </a:p>
        </p:txBody>
      </p:sp>
      <p:sp>
        <p:nvSpPr>
          <p:cNvPr id="193" name="TextBox 2"/>
          <p:cNvSpPr/>
          <p:nvPr/>
        </p:nvSpPr>
        <p:spPr>
          <a:xfrm>
            <a:off x="99794" y="1863720"/>
            <a:ext cx="11936160" cy="297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2400" b="1" spc="-1">
                <a:solidFill>
                  <a:srgbClr val="000000"/>
                </a:solidFill>
                <a:latin typeface="Arial"/>
                <a:ea typeface="Arial"/>
              </a:rPr>
              <a:t>Ejemplos de aplicaciones de aprendizaje supervisado</a:t>
            </a:r>
            <a:endParaRPr lang="es-CO" sz="2400" spc="-1">
              <a:latin typeface="Arial"/>
            </a:endParaRPr>
          </a:p>
          <a:p>
            <a:pPr algn="just">
              <a:lnSpc>
                <a:spcPct val="115000"/>
              </a:lnSpc>
              <a:buNone/>
            </a:pPr>
            <a:endParaRPr lang="es-CO" sz="2400" spc="-1">
              <a:latin typeface="Arial"/>
            </a:endParaRPr>
          </a:p>
          <a:p>
            <a:pPr marL="343080" indent="-343080" algn="just">
              <a:lnSpc>
                <a:spcPct val="115000"/>
              </a:lnSpc>
              <a:buClr>
                <a:srgbClr val="000000"/>
              </a:buClr>
              <a:buFont typeface="Symbol"/>
              <a:buChar char=""/>
            </a:pPr>
            <a:r>
              <a:rPr lang="es-CO" sz="2000" spc="-1">
                <a:solidFill>
                  <a:srgbClr val="000000"/>
                </a:solidFill>
                <a:latin typeface="Arial"/>
                <a:ea typeface="Arial"/>
              </a:rPr>
              <a:t>Clasificación de correo electrónico como spam o no spam.</a:t>
            </a:r>
            <a:endParaRPr lang="es-CO" sz="2000" spc="-1">
              <a:latin typeface="Arial"/>
            </a:endParaRPr>
          </a:p>
          <a:p>
            <a:pPr marL="343080" indent="-343080" algn="just">
              <a:lnSpc>
                <a:spcPct val="115000"/>
              </a:lnSpc>
              <a:buClr>
                <a:srgbClr val="000000"/>
              </a:buClr>
              <a:buFont typeface="Symbol"/>
              <a:buChar char=""/>
            </a:pPr>
            <a:r>
              <a:rPr lang="es-CO" sz="2000" spc="-1">
                <a:solidFill>
                  <a:srgbClr val="000000"/>
                </a:solidFill>
                <a:latin typeface="Arial"/>
                <a:ea typeface="Arial"/>
              </a:rPr>
              <a:t>Predicción de precios de bienes raíces en función de características como tamaño, ubicación y número de habitaciones.</a:t>
            </a:r>
            <a:endParaRPr lang="es-CO" sz="2000" spc="-1">
              <a:latin typeface="Arial"/>
            </a:endParaRPr>
          </a:p>
          <a:p>
            <a:pPr marL="343080" indent="-343080" algn="just">
              <a:lnSpc>
                <a:spcPct val="115000"/>
              </a:lnSpc>
              <a:buClr>
                <a:srgbClr val="000000"/>
              </a:buClr>
              <a:buFont typeface="Symbol"/>
              <a:buChar char=""/>
            </a:pPr>
            <a:r>
              <a:rPr lang="es-CO" sz="2000" spc="-1">
                <a:solidFill>
                  <a:srgbClr val="000000"/>
                </a:solidFill>
                <a:latin typeface="Arial"/>
                <a:ea typeface="Arial"/>
              </a:rPr>
              <a:t>Diagnóstico médico basado en síntomas y resultados de pruebas.</a:t>
            </a:r>
            <a:endParaRPr lang="es-CO" sz="2000" spc="-1">
              <a:latin typeface="Arial"/>
            </a:endParaRPr>
          </a:p>
          <a:p>
            <a:pPr marL="343080" indent="-343080" algn="just">
              <a:lnSpc>
                <a:spcPct val="115000"/>
              </a:lnSpc>
              <a:buClr>
                <a:srgbClr val="000000"/>
              </a:buClr>
              <a:buFont typeface="Symbol"/>
              <a:buChar char=""/>
            </a:pPr>
            <a:r>
              <a:rPr lang="es-CO" sz="2000" spc="-1">
                <a:solidFill>
                  <a:srgbClr val="000000"/>
                </a:solidFill>
                <a:latin typeface="Arial"/>
                <a:ea typeface="Arial"/>
              </a:rPr>
              <a:t>Reconocimiento de dígitos escritos a mano en aplicaciones de reconocimiento de caracteres.</a:t>
            </a:r>
            <a:endParaRPr lang="es-CO" sz="2000" spc="-1">
              <a:latin typeface="Arial"/>
            </a:endParaRPr>
          </a:p>
          <a:p>
            <a:pPr algn="just">
              <a:lnSpc>
                <a:spcPct val="115000"/>
              </a:lnSpc>
              <a:buNone/>
            </a:pPr>
            <a:endParaRPr lang="es-CO" sz="2000"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SUPERVISADO?</a:t>
            </a:r>
            <a:endParaRPr lang="es-CO" sz="4400" spc="-1">
              <a:solidFill>
                <a:srgbClr val="000000"/>
              </a:solidFill>
              <a:latin typeface="Calibri"/>
            </a:endParaRPr>
          </a:p>
        </p:txBody>
      </p:sp>
      <p:sp>
        <p:nvSpPr>
          <p:cNvPr id="195" name="TextBox 3"/>
          <p:cNvSpPr/>
          <p:nvPr/>
        </p:nvSpPr>
        <p:spPr>
          <a:xfrm>
            <a:off x="99794" y="1863720"/>
            <a:ext cx="11936160" cy="364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2400" b="1" spc="-1">
                <a:solidFill>
                  <a:srgbClr val="000000"/>
                </a:solidFill>
                <a:latin typeface="Arial"/>
                <a:ea typeface="Arial"/>
              </a:rPr>
              <a:t>Conclusiones</a:t>
            </a:r>
            <a:endParaRPr lang="es-CO" sz="2400" spc="-1">
              <a:latin typeface="Arial"/>
            </a:endParaRPr>
          </a:p>
          <a:p>
            <a:pPr algn="just">
              <a:lnSpc>
                <a:spcPct val="115000"/>
              </a:lnSpc>
              <a:buNone/>
            </a:pPr>
            <a:endParaRPr lang="es-CO" sz="20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El aprendizaje supervisado es una de las formas más utilizadas y poderosas de aprendizaje automático.</a:t>
            </a:r>
            <a:endParaRPr lang="es-CO" sz="2000" spc="-1">
              <a:latin typeface="Arial"/>
            </a:endParaRPr>
          </a:p>
          <a:p>
            <a:pPr algn="just">
              <a:lnSpc>
                <a:spcPct val="115000"/>
              </a:lnSpc>
              <a:buNone/>
            </a:pPr>
            <a:endParaRPr lang="es-CO" sz="20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Permite a las máquinas aprender de manera efectiva a partir de datos etiquetados.</a:t>
            </a:r>
            <a:endParaRPr lang="es-CO" sz="2000" spc="-1">
              <a:latin typeface="Arial"/>
            </a:endParaRPr>
          </a:p>
          <a:p>
            <a:pPr algn="just">
              <a:lnSpc>
                <a:spcPct val="115000"/>
              </a:lnSpc>
              <a:buNone/>
            </a:pPr>
            <a:endParaRPr lang="es-CO" sz="20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También permite realizar tareas de toma de decisiones en una amplia variedad de dominios.</a:t>
            </a:r>
            <a:endParaRPr lang="es-CO" sz="2000" spc="-1">
              <a:latin typeface="Arial"/>
            </a:endParaRPr>
          </a:p>
          <a:p>
            <a:pPr algn="just">
              <a:lnSpc>
                <a:spcPct val="115000"/>
              </a:lnSpc>
              <a:buNone/>
            </a:pPr>
            <a:r>
              <a:rPr lang="es-CO" sz="1800" b="1" spc="-1">
                <a:solidFill>
                  <a:srgbClr val="000000"/>
                </a:solidFill>
                <a:latin typeface="Arial"/>
                <a:ea typeface="Arial"/>
              </a:rPr>
              <a:t> </a:t>
            </a:r>
            <a:endParaRPr lang="es-CO" sz="1800" spc="-1">
              <a:latin typeface="Arial"/>
            </a:endParaRPr>
          </a:p>
          <a:p>
            <a:pPr algn="just">
              <a:lnSpc>
                <a:spcPct val="115000"/>
              </a:lnSpc>
              <a:buNone/>
            </a:pPr>
            <a:endParaRPr lang="es-CO" sz="2400"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NO SUPERVISADO?</a:t>
            </a:r>
            <a:endParaRPr lang="es-CO" sz="4400" spc="-1">
              <a:solidFill>
                <a:srgbClr val="000000"/>
              </a:solidFill>
              <a:latin typeface="Calibri"/>
            </a:endParaRPr>
          </a:p>
        </p:txBody>
      </p:sp>
      <p:sp>
        <p:nvSpPr>
          <p:cNvPr id="197" name="TextBox 6"/>
          <p:cNvSpPr/>
          <p:nvPr/>
        </p:nvSpPr>
        <p:spPr>
          <a:xfrm>
            <a:off x="231554" y="2234520"/>
            <a:ext cx="5733000" cy="344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buClr>
                <a:srgbClr val="000000"/>
              </a:buClr>
              <a:buFont typeface="Arial"/>
              <a:buChar char="•"/>
            </a:pPr>
            <a:r>
              <a:rPr lang="es-CO" sz="2000" spc="-1">
                <a:solidFill>
                  <a:srgbClr val="000000"/>
                </a:solidFill>
                <a:latin typeface="Arial"/>
                <a:ea typeface="Arial"/>
              </a:rPr>
              <a:t>El aprendizaje no supervisado es una rama del aprendizaje automático.</a:t>
            </a:r>
            <a:endParaRPr lang="es-CO" sz="2000" spc="-1">
              <a:latin typeface="Arial"/>
            </a:endParaRPr>
          </a:p>
          <a:p>
            <a:pPr marL="285840" indent="-285840" algn="just">
              <a:buClr>
                <a:srgbClr val="000000"/>
              </a:buClr>
              <a:buFont typeface="Arial"/>
              <a:buChar char="•"/>
            </a:pPr>
            <a:r>
              <a:rPr lang="es-CO" sz="2000" spc="-1">
                <a:solidFill>
                  <a:srgbClr val="000000"/>
                </a:solidFill>
                <a:latin typeface="Arial"/>
                <a:ea typeface="Arial"/>
              </a:rPr>
              <a:t>Se entrenan modelos de inteligencia artificial para encontrar patrones y estructuras ocultas en datos no etiquetados. </a:t>
            </a:r>
            <a:endParaRPr lang="es-CO" sz="2000" spc="-1">
              <a:latin typeface="Arial"/>
            </a:endParaRPr>
          </a:p>
          <a:p>
            <a:pPr marL="285840" indent="-285840" algn="just">
              <a:buClr>
                <a:srgbClr val="000000"/>
              </a:buClr>
              <a:buFont typeface="Arial"/>
              <a:buChar char="•"/>
            </a:pPr>
            <a:r>
              <a:rPr lang="es-CO" sz="2000" spc="-1">
                <a:solidFill>
                  <a:srgbClr val="000000"/>
                </a:solidFill>
                <a:latin typeface="Arial"/>
                <a:ea typeface="Arial"/>
              </a:rPr>
              <a:t>A diferencia del aprendizaje supervisado, donde se proporcionan etiquetas o respuestas correctas para el entrenamiento, en el aprendizaje no supervisado, los algoritmos deben identificar patrones y relaciones por sí mismos sin ninguna guía externa.</a:t>
            </a:r>
            <a:endParaRPr lang="es-CO" sz="2000" spc="-1">
              <a:latin typeface="Arial"/>
            </a:endParaRPr>
          </a:p>
        </p:txBody>
      </p:sp>
      <p:pic>
        <p:nvPicPr>
          <p:cNvPr id="198" name="Picture 2" descr="Machine Learning (II) – Aprendizaje No Supervisado – Innovation through  Artificial Intelligence"/>
          <p:cNvPicPr/>
          <p:nvPr/>
        </p:nvPicPr>
        <p:blipFill>
          <a:blip r:embed="rId2"/>
          <a:stretch/>
        </p:blipFill>
        <p:spPr>
          <a:xfrm>
            <a:off x="6228434" y="2550240"/>
            <a:ext cx="5370840" cy="269568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NO SUPERVISADO?</a:t>
            </a:r>
            <a:endParaRPr lang="es-CO" sz="4400" spc="-1">
              <a:solidFill>
                <a:srgbClr val="000000"/>
              </a:solidFill>
              <a:latin typeface="Calibri"/>
            </a:endParaRPr>
          </a:p>
        </p:txBody>
      </p:sp>
      <p:sp>
        <p:nvSpPr>
          <p:cNvPr id="200" name="TextBox 5"/>
          <p:cNvSpPr/>
          <p:nvPr/>
        </p:nvSpPr>
        <p:spPr>
          <a:xfrm>
            <a:off x="208874" y="2036880"/>
            <a:ext cx="11775600" cy="417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CO" sz="2400" b="1" spc="-1">
                <a:solidFill>
                  <a:srgbClr val="000000"/>
                </a:solidFill>
                <a:latin typeface="Arial"/>
                <a:ea typeface="Arial"/>
              </a:rPr>
              <a:t>Tipos de aprendizaje no supervisado</a:t>
            </a:r>
            <a:endParaRPr lang="es-CO" sz="2400" spc="-1">
              <a:latin typeface="Arial"/>
            </a:endParaRPr>
          </a:p>
          <a:p>
            <a:pPr algn="just">
              <a:lnSpc>
                <a:spcPct val="100000"/>
              </a:lnSpc>
              <a:buNone/>
            </a:pPr>
            <a:endParaRPr lang="es-CO" sz="2400" spc="-1">
              <a:latin typeface="Arial"/>
            </a:endParaRPr>
          </a:p>
          <a:p>
            <a:pPr algn="just">
              <a:lnSpc>
                <a:spcPct val="100000"/>
              </a:lnSpc>
              <a:buNone/>
            </a:pPr>
            <a:r>
              <a:rPr lang="en-CO" sz="2000" b="1" spc="-1">
                <a:solidFill>
                  <a:srgbClr val="000000"/>
                </a:solidFill>
                <a:latin typeface="Arial"/>
                <a:ea typeface="Arial"/>
              </a:rPr>
              <a:t>Aprendizaje de Clúster: </a:t>
            </a:r>
            <a:r>
              <a:rPr lang="es-CO" sz="2000" spc="-1">
                <a:solidFill>
                  <a:srgbClr val="000000"/>
                </a:solidFill>
                <a:latin typeface="Arial"/>
                <a:ea typeface="Arial"/>
              </a:rPr>
              <a:t>En este enfoque, el objetivo es agrupar datos similares en clústeres o grupos. Los algoritmos de clústering buscan descubrir estructuras ocultas en los datos y asignar objetos similares al mismo clúster. Algunos ejemplos de algoritmos de clústering: K-Means, Clustering Jerárquico y DBSCAN.</a:t>
            </a:r>
            <a:r>
              <a:rPr lang="en-CO" sz="2000" spc="-1">
                <a:solidFill>
                  <a:srgbClr val="000000"/>
                </a:solidFill>
                <a:latin typeface="Calibri"/>
                <a:ea typeface="Arial"/>
              </a:rPr>
              <a:t> </a:t>
            </a:r>
            <a:endParaRPr lang="es-CO" sz="2000" spc="-1">
              <a:latin typeface="Arial"/>
            </a:endParaRPr>
          </a:p>
          <a:p>
            <a:pPr algn="just">
              <a:lnSpc>
                <a:spcPct val="100000"/>
              </a:lnSpc>
              <a:buNone/>
            </a:pPr>
            <a:endParaRPr lang="es-CO" sz="2000" spc="-1">
              <a:latin typeface="Arial"/>
            </a:endParaRPr>
          </a:p>
          <a:p>
            <a:pPr algn="just">
              <a:lnSpc>
                <a:spcPct val="100000"/>
              </a:lnSpc>
              <a:buNone/>
            </a:pPr>
            <a:r>
              <a:rPr lang="en-CO" sz="2000" b="1" spc="-1">
                <a:solidFill>
                  <a:srgbClr val="000000"/>
                </a:solidFill>
                <a:latin typeface="Arial"/>
                <a:ea typeface="Arial"/>
              </a:rPr>
              <a:t>Aprendizaje de Reducción de dimensionalidad: </a:t>
            </a:r>
            <a:r>
              <a:rPr lang="es-CO" sz="2000" spc="-1">
                <a:solidFill>
                  <a:srgbClr val="000000"/>
                </a:solidFill>
                <a:latin typeface="Arial"/>
                <a:ea typeface="Arial"/>
              </a:rPr>
              <a:t>Este enfoque se utiliza para reducir la cantidad de variables o características en un conjunto de datos mientras se conserva la información esencial. La idea es transformar los datos de alta dimensionalidad en un espacio de menor dimensión de manera que aún se capturen las relaciones importantes. PCA (Análisis de Componentes Principales) y t-SNE (t-distributed Stochastic Neighbor Embedding) son ejemplos de técnicas de reducción de dimensionalidad.</a:t>
            </a:r>
            <a:r>
              <a:rPr lang="en-CO" sz="2000" spc="-1">
                <a:solidFill>
                  <a:srgbClr val="000000"/>
                </a:solidFill>
                <a:latin typeface="Calibri"/>
                <a:ea typeface="Arial"/>
              </a:rPr>
              <a:t> </a:t>
            </a:r>
            <a:endParaRPr lang="es-CO" sz="2000"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NO SUPERVISADO?</a:t>
            </a:r>
            <a:endParaRPr lang="es-CO" sz="4400" spc="-1">
              <a:solidFill>
                <a:srgbClr val="000000"/>
              </a:solidFill>
              <a:latin typeface="Calibri"/>
            </a:endParaRPr>
          </a:p>
        </p:txBody>
      </p:sp>
      <p:sp>
        <p:nvSpPr>
          <p:cNvPr id="202" name="TextBox 2"/>
          <p:cNvSpPr/>
          <p:nvPr/>
        </p:nvSpPr>
        <p:spPr>
          <a:xfrm>
            <a:off x="99794" y="1863720"/>
            <a:ext cx="11936160" cy="333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2400" b="1" spc="-1">
                <a:solidFill>
                  <a:srgbClr val="000000"/>
                </a:solidFill>
                <a:latin typeface="Arial"/>
                <a:ea typeface="Arial"/>
              </a:rPr>
              <a:t>Ejemplos de aplicaciones Aprendizaje No Supervisado</a:t>
            </a:r>
            <a:endParaRPr lang="es-CO" sz="2400" spc="-1">
              <a:latin typeface="Arial"/>
            </a:endParaRPr>
          </a:p>
          <a:p>
            <a:pPr algn="just">
              <a:lnSpc>
                <a:spcPct val="115000"/>
              </a:lnSpc>
              <a:buNone/>
            </a:pPr>
            <a:endParaRPr lang="es-CO" sz="2400" spc="-1">
              <a:latin typeface="Arial"/>
            </a:endParaRPr>
          </a:p>
          <a:p>
            <a:pPr marL="343080" indent="-343080" algn="just">
              <a:lnSpc>
                <a:spcPct val="115000"/>
              </a:lnSpc>
              <a:buClr>
                <a:srgbClr val="000000"/>
              </a:buClr>
              <a:buFont typeface="Symbol"/>
              <a:buChar char=""/>
            </a:pPr>
            <a:r>
              <a:rPr lang="es-CO" sz="2000" b="1" spc="-1">
                <a:solidFill>
                  <a:srgbClr val="000000"/>
                </a:solidFill>
                <a:latin typeface="Arial"/>
                <a:ea typeface="Arial"/>
              </a:rPr>
              <a:t>Clasificación automática de documentos:</a:t>
            </a:r>
            <a:r>
              <a:rPr lang="es-CO" sz="2000" spc="-1">
                <a:solidFill>
                  <a:srgbClr val="000000"/>
                </a:solidFill>
                <a:latin typeface="Arial"/>
                <a:ea typeface="Arial"/>
              </a:rPr>
              <a:t> Agrupar documentos similares sin etiquetas previas.</a:t>
            </a:r>
            <a:endParaRPr lang="es-CO" sz="2000" spc="-1">
              <a:latin typeface="Arial"/>
            </a:endParaRPr>
          </a:p>
          <a:p>
            <a:pPr marL="343080" indent="-343080" algn="just">
              <a:lnSpc>
                <a:spcPct val="115000"/>
              </a:lnSpc>
              <a:buClr>
                <a:srgbClr val="000000"/>
              </a:buClr>
              <a:buFont typeface="Symbol"/>
              <a:buChar char=""/>
            </a:pPr>
            <a:r>
              <a:rPr lang="es-CO" sz="2000" b="1" spc="-1">
                <a:solidFill>
                  <a:srgbClr val="000000"/>
                </a:solidFill>
                <a:latin typeface="Arial"/>
                <a:ea typeface="Arial"/>
              </a:rPr>
              <a:t>Segmentación de imágenes:</a:t>
            </a:r>
            <a:r>
              <a:rPr lang="es-CO" sz="2000" spc="-1">
                <a:solidFill>
                  <a:srgbClr val="000000"/>
                </a:solidFill>
                <a:latin typeface="Arial"/>
                <a:ea typeface="Arial"/>
              </a:rPr>
              <a:t> Identificar regiones u objetos similares en una imagen sin información previa.</a:t>
            </a:r>
            <a:endParaRPr lang="es-CO" sz="2000" spc="-1">
              <a:latin typeface="Arial"/>
            </a:endParaRPr>
          </a:p>
          <a:p>
            <a:pPr marL="343080" indent="-343080" algn="just">
              <a:lnSpc>
                <a:spcPct val="115000"/>
              </a:lnSpc>
              <a:buClr>
                <a:srgbClr val="000000"/>
              </a:buClr>
              <a:buFont typeface="Symbol"/>
              <a:buChar char=""/>
            </a:pPr>
            <a:r>
              <a:rPr lang="es-CO" sz="2000" b="1" spc="-1">
                <a:solidFill>
                  <a:srgbClr val="000000"/>
                </a:solidFill>
                <a:latin typeface="Arial"/>
                <a:ea typeface="Arial"/>
              </a:rPr>
              <a:t>Agrupación de productos en análisis de ventas: </a:t>
            </a:r>
            <a:r>
              <a:rPr lang="es-CO" sz="2000" spc="-1">
                <a:solidFill>
                  <a:srgbClr val="000000"/>
                </a:solidFill>
                <a:latin typeface="Arial"/>
                <a:ea typeface="Arial"/>
              </a:rPr>
              <a:t>Agrupar productos similares basados en el comportamiento de compra de los clientes.</a:t>
            </a:r>
            <a:endParaRPr lang="es-CO" sz="2000" spc="-1">
              <a:latin typeface="Arial"/>
            </a:endParaRPr>
          </a:p>
          <a:p>
            <a:pPr marL="343080" indent="-343080" algn="just">
              <a:lnSpc>
                <a:spcPct val="115000"/>
              </a:lnSpc>
              <a:buClr>
                <a:srgbClr val="000000"/>
              </a:buClr>
              <a:buFont typeface="Symbol"/>
              <a:buChar char=""/>
            </a:pPr>
            <a:r>
              <a:rPr lang="es-CO" sz="2000" b="1" spc="-1">
                <a:solidFill>
                  <a:srgbClr val="000000"/>
                </a:solidFill>
                <a:latin typeface="Arial"/>
                <a:ea typeface="Arial"/>
              </a:rPr>
              <a:t>Reducción de dimensionalidad para visualización:</a:t>
            </a:r>
            <a:r>
              <a:rPr lang="es-CO" sz="2000" spc="-1">
                <a:solidFill>
                  <a:srgbClr val="000000"/>
                </a:solidFill>
                <a:latin typeface="Arial"/>
                <a:ea typeface="Arial"/>
              </a:rPr>
              <a:t> Reducir dimensiones para visualizar datos de alta dimensionalidad en gráficos o mapas.</a:t>
            </a:r>
            <a:endParaRPr lang="es-CO" sz="2000"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NO SUPERVISADO?</a:t>
            </a:r>
            <a:endParaRPr lang="es-CO" sz="4400" spc="-1">
              <a:solidFill>
                <a:srgbClr val="000000"/>
              </a:solidFill>
              <a:latin typeface="Calibri"/>
            </a:endParaRPr>
          </a:p>
        </p:txBody>
      </p:sp>
      <p:sp>
        <p:nvSpPr>
          <p:cNvPr id="204" name="TextBox 3"/>
          <p:cNvSpPr/>
          <p:nvPr/>
        </p:nvSpPr>
        <p:spPr>
          <a:xfrm>
            <a:off x="99794" y="1863720"/>
            <a:ext cx="11936160" cy="345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15000"/>
              </a:lnSpc>
              <a:buNone/>
            </a:pPr>
            <a:r>
              <a:rPr lang="es-CO" sz="2400" b="1" spc="-1">
                <a:solidFill>
                  <a:srgbClr val="000000"/>
                </a:solidFill>
                <a:latin typeface="Arial"/>
                <a:ea typeface="Arial"/>
              </a:rPr>
              <a:t>Conclusiones</a:t>
            </a:r>
            <a:endParaRPr lang="es-CO" sz="2400" spc="-1">
              <a:latin typeface="Arial"/>
            </a:endParaRPr>
          </a:p>
          <a:p>
            <a:pPr algn="just">
              <a:lnSpc>
                <a:spcPct val="115000"/>
              </a:lnSpc>
              <a:buNone/>
            </a:pPr>
            <a:endParaRPr lang="es-CO" sz="24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El aprendizaje no supervisado es una herramienta poderosa para descubrir conocimiento oculto en grandes conjuntos de datos no etiquetados</a:t>
            </a:r>
            <a:endParaRPr lang="es-CO" sz="2000" spc="-1">
              <a:latin typeface="Arial"/>
            </a:endParaRPr>
          </a:p>
          <a:p>
            <a:pPr algn="just">
              <a:lnSpc>
                <a:spcPct val="115000"/>
              </a:lnSpc>
              <a:buNone/>
            </a:pPr>
            <a:endParaRPr lang="es-CO" sz="20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Se utiliza en conjunto con el aprendizaje supervisado y otras técnicas de análisis de datos </a:t>
            </a:r>
            <a:endParaRPr lang="es-CO" sz="2000" spc="-1">
              <a:latin typeface="Arial"/>
            </a:endParaRPr>
          </a:p>
          <a:p>
            <a:pPr algn="just">
              <a:lnSpc>
                <a:spcPct val="115000"/>
              </a:lnSpc>
              <a:buNone/>
            </a:pPr>
            <a:endParaRPr lang="es-CO" sz="2000" spc="-1">
              <a:latin typeface="Arial"/>
            </a:endParaRPr>
          </a:p>
          <a:p>
            <a:pPr marL="343080" indent="-343080" algn="just">
              <a:lnSpc>
                <a:spcPct val="115000"/>
              </a:lnSpc>
              <a:buClr>
                <a:srgbClr val="000000"/>
              </a:buClr>
              <a:buFont typeface="Arial"/>
              <a:buChar char="•"/>
            </a:pPr>
            <a:r>
              <a:rPr lang="es-CO" sz="2000" spc="-1">
                <a:solidFill>
                  <a:srgbClr val="000000"/>
                </a:solidFill>
                <a:latin typeface="Arial"/>
                <a:ea typeface="Arial"/>
              </a:rPr>
              <a:t>Permite abordar problemas complejos en la ciencia de datos y la inteligencia artificial.</a:t>
            </a:r>
            <a:endParaRPr lang="es-CO" sz="2000" spc="-1">
              <a:latin typeface="Arial"/>
            </a:endParaRPr>
          </a:p>
          <a:p>
            <a:pPr algn="just">
              <a:lnSpc>
                <a:spcPct val="115000"/>
              </a:lnSpc>
              <a:buNone/>
            </a:pPr>
            <a:endParaRPr lang="es-CO" sz="2400"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753914" y="152640"/>
            <a:ext cx="1051524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Tipos de Aprendizaje</a:t>
            </a:r>
            <a:endParaRPr lang="es-CO" sz="4400" spc="-1">
              <a:solidFill>
                <a:srgbClr val="000000"/>
              </a:solidFill>
              <a:latin typeface="Calibri"/>
            </a:endParaRPr>
          </a:p>
        </p:txBody>
      </p:sp>
      <p:pic>
        <p:nvPicPr>
          <p:cNvPr id="206" name="Imagen 5" descr="Gráfico, Gráfico de dispersión&#10;&#10;Descripción generada automáticamente"/>
          <p:cNvPicPr/>
          <p:nvPr/>
        </p:nvPicPr>
        <p:blipFill>
          <a:blip r:embed="rId2"/>
          <a:stretch/>
        </p:blipFill>
        <p:spPr>
          <a:xfrm>
            <a:off x="1745354" y="1121400"/>
            <a:ext cx="8704440" cy="51778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753914" y="152640"/>
            <a:ext cx="1051524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APRENDIZAJE SUPERVISADO VS NO SUPERVISADO </a:t>
            </a:r>
            <a:endParaRPr lang="es-CO" sz="4400" spc="-1">
              <a:solidFill>
                <a:srgbClr val="000000"/>
              </a:solidFill>
              <a:latin typeface="Calibri"/>
            </a:endParaRPr>
          </a:p>
        </p:txBody>
      </p:sp>
      <p:pic>
        <p:nvPicPr>
          <p:cNvPr id="208" name="Imagen 6" descr="Imagen que contiene Diagrama&#10;&#10;Descripción generada automáticamente"/>
          <p:cNvPicPr/>
          <p:nvPr/>
        </p:nvPicPr>
        <p:blipFill>
          <a:blip r:embed="rId2"/>
          <a:stretch/>
        </p:blipFill>
        <p:spPr>
          <a:xfrm>
            <a:off x="2628794" y="1773720"/>
            <a:ext cx="6750360" cy="44629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EEBA02FD-3D79-2F69-239D-B9A35C1224A7}"/>
              </a:ext>
            </a:extLst>
          </p:cNvPr>
          <p:cNvSpPr txBox="1">
            <a:spLocks/>
          </p:cNvSpPr>
          <p:nvPr/>
        </p:nvSpPr>
        <p:spPr>
          <a:xfrm>
            <a:off x="838080" y="365040"/>
            <a:ext cx="10515240" cy="1325160"/>
          </a:xfrm>
          <a:prstGeom prst="rect">
            <a:avLst/>
          </a:prstGeom>
          <a:noFill/>
          <a:ln w="0">
            <a:noFill/>
          </a:ln>
        </p:spPr>
        <p:txBody>
          <a:bodyPr anchor="ctr">
            <a:noAutofit/>
          </a:bodyPr>
          <a:lstStyle>
            <a:lvl1pPr algn="ctr" defTabSz="549164" rtl="0" eaLnBrk="1" latinLnBrk="0" hangingPunct="1">
              <a:spcBef>
                <a:spcPct val="0"/>
              </a:spcBef>
              <a:buNone/>
              <a:defRPr sz="5340" kern="1200">
                <a:solidFill>
                  <a:schemeClr val="tx1"/>
                </a:solidFill>
                <a:latin typeface="+mj-lt"/>
                <a:ea typeface="+mj-ea"/>
                <a:cs typeface="+mj-cs"/>
              </a:defRPr>
            </a:lvl1pPr>
          </a:lstStyle>
          <a:p>
            <a:pPr>
              <a:lnSpc>
                <a:spcPct val="90000"/>
              </a:lnSpc>
            </a:pPr>
            <a:r>
              <a:rPr lang="es-ES" sz="4400" spc="-1" dirty="0">
                <a:solidFill>
                  <a:srgbClr val="000000"/>
                </a:solidFill>
                <a:latin typeface="Calibri Light"/>
              </a:rPr>
              <a:t>Contenido</a:t>
            </a:r>
            <a:br>
              <a:rPr lang="es-ES" sz="4400" dirty="0"/>
            </a:br>
            <a:endParaRPr lang="es-ES" sz="4400" spc="-1" dirty="0">
              <a:solidFill>
                <a:srgbClr val="000000"/>
              </a:solidFill>
              <a:latin typeface="Calibri"/>
            </a:endParaRPr>
          </a:p>
        </p:txBody>
      </p:sp>
      <p:sp>
        <p:nvSpPr>
          <p:cNvPr id="3" name="PlaceHolder 2">
            <a:extLst>
              <a:ext uri="{FF2B5EF4-FFF2-40B4-BE49-F238E27FC236}">
                <a16:creationId xmlns:a16="http://schemas.microsoft.com/office/drawing/2014/main" id="{A73F72BB-3A9A-F5D9-9E95-C177B37DA51E}"/>
              </a:ext>
            </a:extLst>
          </p:cNvPr>
          <p:cNvSpPr txBox="1">
            <a:spLocks/>
          </p:cNvSpPr>
          <p:nvPr/>
        </p:nvSpPr>
        <p:spPr>
          <a:xfrm>
            <a:off x="838080" y="1396582"/>
            <a:ext cx="10515240" cy="4350960"/>
          </a:xfrm>
          <a:prstGeom prst="rect">
            <a:avLst/>
          </a:prstGeom>
          <a:noFill/>
          <a:ln w="0">
            <a:noFill/>
          </a:ln>
        </p:spPr>
        <p:txBody>
          <a:bodyPr anchor="t">
            <a:noAutofit/>
          </a:bodyPr>
          <a:lst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a:lstStyle>
          <a:p>
            <a:pPr marL="228600" indent="-228600">
              <a:lnSpc>
                <a:spcPct val="90000"/>
              </a:lnSpc>
              <a:spcBef>
                <a:spcPts val="1001"/>
              </a:spcBef>
              <a:buClr>
                <a:srgbClr val="000000"/>
              </a:buClr>
            </a:pPr>
            <a:r>
              <a:rPr lang="es-CO" sz="2000" spc="-1" dirty="0">
                <a:solidFill>
                  <a:srgbClr val="000000"/>
                </a:solidFill>
                <a:latin typeface="Calibri"/>
              </a:rPr>
              <a:t>Origen de Machine Learning</a:t>
            </a:r>
          </a:p>
          <a:p>
            <a:pPr marL="228600" indent="-228600">
              <a:lnSpc>
                <a:spcPct val="90000"/>
              </a:lnSpc>
              <a:spcBef>
                <a:spcPts val="1001"/>
              </a:spcBef>
              <a:buClr>
                <a:srgbClr val="000000"/>
              </a:buClr>
            </a:pPr>
            <a:r>
              <a:rPr lang="en-CO" sz="2000" spc="-1" dirty="0">
                <a:solidFill>
                  <a:srgbClr val="000000"/>
                </a:solidFill>
                <a:latin typeface="Calibri"/>
              </a:rPr>
              <a:t>Diferencias entre Inteligencia Artificial (AI) VS Aprendizaje Automático (ML) VS Minería de Datos (MD) VS Deep Learning (DL).</a:t>
            </a:r>
            <a:endParaRPr lang="es-CO" sz="2000" spc="-1" dirty="0">
              <a:solidFill>
                <a:srgbClr val="000000"/>
              </a:solidFill>
              <a:latin typeface="Calibri"/>
            </a:endParaRPr>
          </a:p>
          <a:p>
            <a:pPr marL="228600" indent="-228600">
              <a:lnSpc>
                <a:spcPct val="90000"/>
              </a:lnSpc>
              <a:spcBef>
                <a:spcPts val="1001"/>
              </a:spcBef>
              <a:buClr>
                <a:srgbClr val="000000"/>
              </a:buClr>
            </a:pPr>
            <a:r>
              <a:rPr lang="en-CO" sz="2000" spc="-1" dirty="0">
                <a:solidFill>
                  <a:srgbClr val="000000"/>
                </a:solidFill>
                <a:latin typeface="Calibri"/>
              </a:rPr>
              <a:t>¿Qué es el aprendizaje supervisado y aprendizaje no supervisado?.</a:t>
            </a:r>
            <a:endParaRPr lang="es-CO" sz="2000" spc="-1" dirty="0">
              <a:solidFill>
                <a:srgbClr val="000000"/>
              </a:solidFill>
              <a:latin typeface="Calibri"/>
            </a:endParaRPr>
          </a:p>
          <a:p>
            <a:pPr marL="228600" indent="-228600">
              <a:lnSpc>
                <a:spcPct val="90000"/>
              </a:lnSpc>
              <a:spcBef>
                <a:spcPts val="1001"/>
              </a:spcBef>
              <a:buClr>
                <a:srgbClr val="000000"/>
              </a:buClr>
            </a:pPr>
            <a:r>
              <a:rPr lang="es-CO" sz="2000" spc="-1" dirty="0">
                <a:solidFill>
                  <a:srgbClr val="000000"/>
                </a:solidFill>
                <a:latin typeface="Calibri"/>
              </a:rPr>
              <a:t>Flujo de Trabajo en Machine Learning</a:t>
            </a:r>
          </a:p>
          <a:p>
            <a:pPr marL="228600" indent="-228600">
              <a:lnSpc>
                <a:spcPct val="90000"/>
              </a:lnSpc>
              <a:spcBef>
                <a:spcPts val="1001"/>
              </a:spcBef>
              <a:buClr>
                <a:srgbClr val="000000"/>
              </a:buClr>
            </a:pPr>
            <a:r>
              <a:rPr lang="en-CO" sz="2000" spc="-1" dirty="0">
                <a:solidFill>
                  <a:srgbClr val="000000"/>
                </a:solidFill>
                <a:latin typeface="Calibri"/>
              </a:rPr>
              <a:t>Algoritmos más importantes de cada categoría.</a:t>
            </a:r>
            <a:endParaRPr lang="es-CO" sz="2000" spc="-1" dirty="0">
              <a:solidFill>
                <a:srgbClr val="000000"/>
              </a:solidFill>
              <a:latin typeface="Calibri"/>
            </a:endParaRPr>
          </a:p>
          <a:p>
            <a:pPr marL="228600" indent="-228600">
              <a:lnSpc>
                <a:spcPct val="90000"/>
              </a:lnSpc>
              <a:spcBef>
                <a:spcPts val="1001"/>
              </a:spcBef>
              <a:buClr>
                <a:srgbClr val="000000"/>
              </a:buClr>
            </a:pPr>
            <a:r>
              <a:rPr lang="es-CO" sz="2000" spc="-1" dirty="0">
                <a:solidFill>
                  <a:srgbClr val="000000"/>
                </a:solidFill>
                <a:latin typeface="Calibri"/>
              </a:rPr>
              <a:t>Herramientas</a:t>
            </a:r>
          </a:p>
          <a:p>
            <a:pPr marL="228600" indent="-228600">
              <a:lnSpc>
                <a:spcPct val="90000"/>
              </a:lnSpc>
              <a:spcBef>
                <a:spcPts val="1001"/>
              </a:spcBef>
              <a:buClr>
                <a:srgbClr val="000000"/>
              </a:buClr>
            </a:pPr>
            <a:r>
              <a:rPr lang="es-CO" sz="2000" spc="-1" dirty="0">
                <a:solidFill>
                  <a:srgbClr val="000000"/>
                </a:solidFill>
                <a:latin typeface="Calibri"/>
              </a:rPr>
              <a:t>Plataforma AWS</a:t>
            </a:r>
          </a:p>
          <a:p>
            <a:pPr marL="228600" indent="-228600">
              <a:lnSpc>
                <a:spcPct val="90000"/>
              </a:lnSpc>
              <a:spcBef>
                <a:spcPts val="1001"/>
              </a:spcBef>
              <a:buClr>
                <a:srgbClr val="000000"/>
              </a:buClr>
            </a:pPr>
            <a:r>
              <a:rPr lang="es-CO" sz="2000" spc="-1" dirty="0">
                <a:solidFill>
                  <a:srgbClr val="000000"/>
                </a:solidFill>
                <a:latin typeface="Calibri"/>
              </a:rPr>
              <a:t>Dinámica de actividades del diplomado</a:t>
            </a:r>
          </a:p>
          <a:p>
            <a:pPr marL="228600" indent="-228600">
              <a:lnSpc>
                <a:spcPct val="90000"/>
              </a:lnSpc>
              <a:spcBef>
                <a:spcPts val="1001"/>
              </a:spcBef>
              <a:buClr>
                <a:srgbClr val="000000"/>
              </a:buClr>
            </a:pPr>
            <a:r>
              <a:rPr lang="es-CO" sz="2000" spc="-1" dirty="0">
                <a:solidFill>
                  <a:srgbClr val="000000"/>
                </a:solidFill>
                <a:latin typeface="Calibri"/>
              </a:rPr>
              <a:t>Horarios</a:t>
            </a:r>
          </a:p>
          <a:p>
            <a:pPr marL="228600" indent="-228600">
              <a:lnSpc>
                <a:spcPct val="90000"/>
              </a:lnSpc>
              <a:spcBef>
                <a:spcPts val="1001"/>
              </a:spcBef>
              <a:buClr>
                <a:srgbClr val="000000"/>
              </a:buClr>
            </a:pPr>
            <a:r>
              <a:rPr lang="es-CO" sz="2000" spc="-1" dirty="0">
                <a:solidFill>
                  <a:srgbClr val="000000"/>
                </a:solidFill>
                <a:latin typeface="Calibri"/>
              </a:rPr>
              <a:t>Introducción a Python - </a:t>
            </a:r>
            <a:r>
              <a:rPr lang="es-CO" sz="2000" spc="-1" dirty="0" err="1">
                <a:solidFill>
                  <a:srgbClr val="000000"/>
                </a:solidFill>
                <a:latin typeface="Calibri"/>
              </a:rPr>
              <a:t>Numpy</a:t>
            </a:r>
            <a:endParaRPr lang="es-CO" sz="2000" spc="-1" dirty="0">
              <a:solidFill>
                <a:srgbClr val="000000"/>
              </a:solidFill>
              <a:latin typeface="Calibri"/>
            </a:endParaRPr>
          </a:p>
          <a:p>
            <a:pPr marL="228600" indent="-228600">
              <a:lnSpc>
                <a:spcPct val="90000"/>
              </a:lnSpc>
              <a:spcBef>
                <a:spcPts val="1001"/>
              </a:spcBef>
              <a:buClr>
                <a:srgbClr val="000000"/>
              </a:buClr>
            </a:pPr>
            <a:endParaRPr lang="es-CO" sz="2000" spc="-1" dirty="0">
              <a:solidFill>
                <a:srgbClr val="000000"/>
              </a:solidFill>
              <a:latin typeface="Calibri"/>
            </a:endParaRPr>
          </a:p>
        </p:txBody>
      </p:sp>
    </p:spTree>
    <p:extLst>
      <p:ext uri="{BB962C8B-B14F-4D97-AF65-F5344CB8AC3E}">
        <p14:creationId xmlns:p14="http://schemas.microsoft.com/office/powerpoint/2010/main" val="1860473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8874" y="365040"/>
            <a:ext cx="1051524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Aprendizaje Por Refuerzo</a:t>
            </a:r>
            <a:endParaRPr lang="es-CO" sz="4400" spc="-1">
              <a:solidFill>
                <a:srgbClr val="000000"/>
              </a:solidFill>
              <a:latin typeface="Calibri"/>
            </a:endParaRPr>
          </a:p>
        </p:txBody>
      </p:sp>
      <p:sp>
        <p:nvSpPr>
          <p:cNvPr id="210" name="CuadroTexto 2"/>
          <p:cNvSpPr/>
          <p:nvPr/>
        </p:nvSpPr>
        <p:spPr>
          <a:xfrm>
            <a:off x="780554" y="2113561"/>
            <a:ext cx="3482280" cy="3139321"/>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just">
              <a:lnSpc>
                <a:spcPct val="100000"/>
              </a:lnSpc>
              <a:buNone/>
            </a:pPr>
            <a:r>
              <a:rPr lang="en-US" sz="1800" spc="-1">
                <a:solidFill>
                  <a:srgbClr val="000000"/>
                </a:solidFill>
                <a:latin typeface="Calibri"/>
              </a:rPr>
              <a:t>El aprendizaje por refuerzo o aprendizaje reforzado es un área del aprendizaje automático inspirada en la psicología conductista, cuya ocupación es determinar qué acciones debe escoger un agente de software en un entorno dado con el fin de maximizar alguna noción de "recompensa" o premio acumulado</a:t>
            </a:r>
            <a:endParaRPr lang="es-CO" sz="1800" spc="-1">
              <a:latin typeface="Arial"/>
            </a:endParaRPr>
          </a:p>
        </p:txBody>
      </p:sp>
      <p:pic>
        <p:nvPicPr>
          <p:cNvPr id="211" name="Imagen 4" descr="Diagrama&#10;&#10;Descripción generada automáticamente"/>
          <p:cNvPicPr/>
          <p:nvPr/>
        </p:nvPicPr>
        <p:blipFill>
          <a:blip r:embed="rId2"/>
          <a:stretch/>
        </p:blipFill>
        <p:spPr>
          <a:xfrm>
            <a:off x="4825874" y="1794600"/>
            <a:ext cx="6456960" cy="367452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38874" y="73800"/>
            <a:ext cx="1051524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Estrategia para Escoger ML</a:t>
            </a:r>
            <a:endParaRPr lang="es-CO" sz="4400" spc="-1">
              <a:solidFill>
                <a:srgbClr val="000000"/>
              </a:solidFill>
              <a:latin typeface="Calibri"/>
            </a:endParaRPr>
          </a:p>
        </p:txBody>
      </p:sp>
      <p:sp>
        <p:nvSpPr>
          <p:cNvPr id="213" name="CuadroTexto 2"/>
          <p:cNvSpPr/>
          <p:nvPr/>
        </p:nvSpPr>
        <p:spPr>
          <a:xfrm>
            <a:off x="455834" y="1239481"/>
            <a:ext cx="6720840" cy="507831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just">
              <a:lnSpc>
                <a:spcPct val="100000"/>
              </a:lnSpc>
              <a:buNone/>
            </a:pPr>
            <a:r>
              <a:rPr lang="en-US" sz="1800" spc="-1">
                <a:solidFill>
                  <a:srgbClr val="000000"/>
                </a:solidFill>
                <a:latin typeface="Calibri"/>
                <a:ea typeface="Calibri"/>
              </a:rPr>
              <a:t>En general, una buena estrategia para perfeccionar el enfoque de aprendizaje automático adecuado es:</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n-US" sz="1800" b="1" spc="-1">
                <a:solidFill>
                  <a:srgbClr val="000000"/>
                </a:solidFill>
                <a:highlight>
                  <a:srgbClr val="FFFF00"/>
                </a:highlight>
                <a:latin typeface="Calibri"/>
                <a:ea typeface="Calibri"/>
              </a:rPr>
              <a:t>Evaluar los datos.</a:t>
            </a:r>
            <a:r>
              <a:rPr lang="en-US" sz="1800" spc="-1">
                <a:solidFill>
                  <a:srgbClr val="000000"/>
                </a:solidFill>
                <a:latin typeface="Calibri"/>
                <a:ea typeface="Calibri"/>
              </a:rPr>
              <a:t> ¿Están etiquetados o sin etiquetar? ¿Existe conocimiento experto para apoyar el etiquetado adicional? Esto ayudará a determinar si se debe utilizar un enfoque de aprendizaje supervisado, no supervisado, semisupervisado o reforzado.</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n-US" sz="1800" b="1" spc="-1">
                <a:solidFill>
                  <a:srgbClr val="000000"/>
                </a:solidFill>
                <a:highlight>
                  <a:srgbClr val="FFFF00"/>
                </a:highlight>
                <a:latin typeface="Calibri"/>
                <a:ea typeface="Calibri"/>
              </a:rPr>
              <a:t>Definir el objetivo.</a:t>
            </a:r>
            <a:r>
              <a:rPr lang="en-US" sz="1800" spc="-1">
                <a:solidFill>
                  <a:srgbClr val="000000"/>
                </a:solidFill>
                <a:latin typeface="Calibri"/>
                <a:ea typeface="Calibri"/>
              </a:rPr>
              <a:t> ¿Se trata de un problema recurrente y definido? ¿O se espera que el algoritmo prediga nuevos problemas?</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n-US" sz="1800" b="1" spc="-1">
                <a:solidFill>
                  <a:srgbClr val="000000"/>
                </a:solidFill>
                <a:highlight>
                  <a:srgbClr val="FFFF00"/>
                </a:highlight>
                <a:latin typeface="Calibri"/>
                <a:ea typeface="Calibri"/>
              </a:rPr>
              <a:t>Revisar los algoritmos disponibles que puedan adaptarse al problema</a:t>
            </a:r>
            <a:r>
              <a:rPr lang="en-US" sz="1800" spc="-1">
                <a:solidFill>
                  <a:srgbClr val="000000"/>
                </a:solidFill>
                <a:latin typeface="Calibri"/>
                <a:ea typeface="Calibri"/>
              </a:rPr>
              <a:t> en cuanto a la dimensionalidad (número de rasgos, atributos o características). Los algoritmos candidatos deben adecuarse al volumen global de datos y a su estructura</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n-US" sz="1800" b="1" spc="-1">
                <a:solidFill>
                  <a:srgbClr val="000000"/>
                </a:solidFill>
                <a:highlight>
                  <a:srgbClr val="FFFF00"/>
                </a:highlight>
                <a:latin typeface="Calibri"/>
                <a:ea typeface="Calibri"/>
              </a:rPr>
              <a:t>Estudiar aplicaciones exitosas</a:t>
            </a:r>
            <a:r>
              <a:rPr lang="en-US" sz="1800" spc="-1">
                <a:solidFill>
                  <a:srgbClr val="000000"/>
                </a:solidFill>
                <a:latin typeface="Calibri"/>
                <a:ea typeface="Calibri"/>
              </a:rPr>
              <a:t> del tipo de algoritmo en problemas similaresa" o premio acumulado</a:t>
            </a:r>
            <a:endParaRPr lang="es-CO" sz="1800" spc="-1">
              <a:latin typeface="Arial"/>
            </a:endParaRPr>
          </a:p>
        </p:txBody>
      </p:sp>
      <p:pic>
        <p:nvPicPr>
          <p:cNvPr id="214" name="Imagen 5" descr="Diagrama&#10;&#10;Descripción generada automáticamente"/>
          <p:cNvPicPr/>
          <p:nvPr/>
        </p:nvPicPr>
        <p:blipFill>
          <a:blip r:embed="rId2"/>
          <a:stretch/>
        </p:blipFill>
        <p:spPr>
          <a:xfrm>
            <a:off x="7313834" y="1856520"/>
            <a:ext cx="4681440" cy="322272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753914" y="152640"/>
            <a:ext cx="10515240" cy="1325160"/>
          </a:xfrm>
          <a:prstGeom prst="rect">
            <a:avLst/>
          </a:prstGeom>
          <a:noFill/>
          <a:ln w="0">
            <a:noFill/>
          </a:ln>
        </p:spPr>
        <p:txBody>
          <a:bodyPr anchor="ctr">
            <a:noAutofit/>
          </a:bodyPr>
          <a:lstStyle/>
          <a:p>
            <a:pPr algn="ctr">
              <a:lnSpc>
                <a:spcPct val="90000"/>
              </a:lnSpc>
              <a:buNone/>
            </a:pPr>
            <a:r>
              <a:rPr lang="es-ES" sz="4000" spc="-1" dirty="0">
                <a:solidFill>
                  <a:srgbClr val="000000"/>
                </a:solidFill>
                <a:latin typeface="Calibri Light"/>
              </a:rPr>
              <a:t>FLUJO DE TRABAJO</a:t>
            </a:r>
            <a:br>
              <a:rPr sz="4000" dirty="0"/>
            </a:br>
            <a:r>
              <a:rPr lang="es-ES" sz="4000" spc="-1" dirty="0">
                <a:solidFill>
                  <a:srgbClr val="000000"/>
                </a:solidFill>
                <a:latin typeface="Calibri Light"/>
              </a:rPr>
              <a:t>MACHINE LEARNING</a:t>
            </a:r>
            <a:endParaRPr lang="es-CO" sz="4000" spc="-1" dirty="0">
              <a:solidFill>
                <a:srgbClr val="000000"/>
              </a:solidFill>
              <a:latin typeface="Calibri"/>
            </a:endParaRPr>
          </a:p>
        </p:txBody>
      </p:sp>
      <p:pic>
        <p:nvPicPr>
          <p:cNvPr id="184" name="Picture 2"/>
          <p:cNvPicPr/>
          <p:nvPr/>
        </p:nvPicPr>
        <p:blipFill>
          <a:blip r:embed="rId2"/>
          <a:stretch/>
        </p:blipFill>
        <p:spPr>
          <a:xfrm>
            <a:off x="2111114" y="1332720"/>
            <a:ext cx="7971120" cy="495180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pic>
        <p:nvPicPr>
          <p:cNvPr id="179" name="Picture 2" descr="Minería de datos | Mind Map"/>
          <p:cNvPicPr/>
          <p:nvPr/>
        </p:nvPicPr>
        <p:blipFill>
          <a:blip r:embed="rId2"/>
          <a:stretch/>
        </p:blipFill>
        <p:spPr>
          <a:xfrm>
            <a:off x="1730594" y="0"/>
            <a:ext cx="8748360" cy="634824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pic>
        <p:nvPicPr>
          <p:cNvPr id="3" name="Imagen 2">
            <a:extLst>
              <a:ext uri="{FF2B5EF4-FFF2-40B4-BE49-F238E27FC236}">
                <a16:creationId xmlns:a16="http://schemas.microsoft.com/office/drawing/2014/main" id="{9BDF4183-FFAE-1A53-B0D6-379291E4CBA3}"/>
              </a:ext>
            </a:extLst>
          </p:cNvPr>
          <p:cNvPicPr>
            <a:picLocks noChangeAspect="1"/>
          </p:cNvPicPr>
          <p:nvPr/>
        </p:nvPicPr>
        <p:blipFill>
          <a:blip r:embed="rId2"/>
          <a:stretch>
            <a:fillRect/>
          </a:stretch>
        </p:blipFill>
        <p:spPr>
          <a:xfrm>
            <a:off x="444088" y="585210"/>
            <a:ext cx="11305411" cy="5894612"/>
          </a:xfrm>
          <a:prstGeom prst="rect">
            <a:avLst/>
          </a:prstGeom>
        </p:spPr>
      </p:pic>
    </p:spTree>
    <p:extLst>
      <p:ext uri="{BB962C8B-B14F-4D97-AF65-F5344CB8AC3E}">
        <p14:creationId xmlns:p14="http://schemas.microsoft.com/office/powerpoint/2010/main" val="3567677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Imagen 3" descr="Diagrama&#10;&#10;Descripción generada automáticamente"/>
          <p:cNvPicPr/>
          <p:nvPr/>
        </p:nvPicPr>
        <p:blipFill>
          <a:blip r:embed="rId2"/>
          <a:stretch/>
        </p:blipFill>
        <p:spPr>
          <a:xfrm>
            <a:off x="2093403" y="1192043"/>
            <a:ext cx="7411842" cy="5567304"/>
          </a:xfrm>
          <a:prstGeom prst="rect">
            <a:avLst/>
          </a:prstGeom>
          <a:ln w="0">
            <a:noFill/>
          </a:ln>
        </p:spPr>
      </p:pic>
      <p:sp>
        <p:nvSpPr>
          <p:cNvPr id="3" name="CuadroTexto 2">
            <a:extLst>
              <a:ext uri="{FF2B5EF4-FFF2-40B4-BE49-F238E27FC236}">
                <a16:creationId xmlns:a16="http://schemas.microsoft.com/office/drawing/2014/main" id="{1F6883E1-AE6C-A921-2980-A80768793CD4}"/>
              </a:ext>
            </a:extLst>
          </p:cNvPr>
          <p:cNvSpPr txBox="1"/>
          <p:nvPr/>
        </p:nvSpPr>
        <p:spPr>
          <a:xfrm>
            <a:off x="1546577" y="543047"/>
            <a:ext cx="8929511" cy="590931"/>
          </a:xfrm>
          <a:prstGeom prst="rect">
            <a:avLst/>
          </a:prstGeom>
          <a:noFill/>
        </p:spPr>
        <p:txBody>
          <a:bodyPr wrap="square">
            <a:spAutoFit/>
          </a:bodyPr>
          <a:lstStyle/>
          <a:p>
            <a:pPr algn="ctr" defTabSz="549164">
              <a:lnSpc>
                <a:spcPct val="90000"/>
              </a:lnSpc>
              <a:spcBef>
                <a:spcPct val="0"/>
              </a:spcBef>
            </a:pPr>
            <a:r>
              <a:rPr lang="en-CO" sz="3600" spc="-1" dirty="0">
                <a:solidFill>
                  <a:srgbClr val="000000"/>
                </a:solidFill>
                <a:latin typeface="Calibri Light"/>
                <a:ea typeface="+mj-ea"/>
                <a:cs typeface="+mj-cs"/>
              </a:rPr>
              <a:t>Algoritmos más importantes de cada categoría</a:t>
            </a:r>
            <a:endParaRPr lang="es-CO" sz="3600" spc="-1" dirty="0">
              <a:solidFill>
                <a:srgbClr val="000000"/>
              </a:solidFill>
              <a:latin typeface="Calibri Ligh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674008" y="206996"/>
            <a:ext cx="10515240" cy="1325160"/>
          </a:xfrm>
          <a:prstGeom prst="rect">
            <a:avLst/>
          </a:prstGeom>
          <a:noFill/>
          <a:ln w="0">
            <a:noFill/>
          </a:ln>
        </p:spPr>
        <p:txBody>
          <a:bodyPr anchor="ctr">
            <a:noAutofit/>
          </a:bodyPr>
          <a:lstStyle/>
          <a:p>
            <a:pPr algn="ctr">
              <a:lnSpc>
                <a:spcPct val="90000"/>
              </a:lnSpc>
              <a:buNone/>
            </a:pPr>
            <a:r>
              <a:rPr lang="es-ES" sz="4000" spc="-1" dirty="0">
                <a:solidFill>
                  <a:srgbClr val="000000"/>
                </a:solidFill>
                <a:latin typeface="Calibri Light"/>
              </a:rPr>
              <a:t>Herramientas ML</a:t>
            </a:r>
            <a:endParaRPr lang="es-CO" sz="4000" spc="-1" dirty="0">
              <a:solidFill>
                <a:srgbClr val="000000"/>
              </a:solidFill>
              <a:latin typeface="Calibri"/>
            </a:endParaRPr>
          </a:p>
        </p:txBody>
      </p:sp>
      <p:pic>
        <p:nvPicPr>
          <p:cNvPr id="233" name="Picture 2" descr="No alternative text description for this image"/>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p:blipFill>
        <p:spPr>
          <a:xfrm>
            <a:off x="393745" y="1203008"/>
            <a:ext cx="11075766" cy="5289952"/>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237600"/>
            <a:ext cx="1051524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Herramientas del Curso</a:t>
            </a:r>
            <a:endParaRPr lang="es-CO" sz="4400" spc="-1">
              <a:solidFill>
                <a:srgbClr val="000000"/>
              </a:solidFill>
              <a:latin typeface="Calibri"/>
            </a:endParaRPr>
          </a:p>
        </p:txBody>
      </p:sp>
      <p:pic>
        <p:nvPicPr>
          <p:cNvPr id="235" name="Picture 2" descr="Logo de Python: la historia y el significado del logotipo, la marca y el  símbolo. | png, vector"/>
          <p:cNvPicPr/>
          <p:nvPr/>
        </p:nvPicPr>
        <p:blipFill>
          <a:blip r:embed="rId2"/>
          <a:stretch/>
        </p:blipFill>
        <p:spPr>
          <a:xfrm>
            <a:off x="3621314" y="3039120"/>
            <a:ext cx="4566960" cy="1325160"/>
          </a:xfrm>
          <a:prstGeom prst="rect">
            <a:avLst/>
          </a:prstGeom>
          <a:ln w="0">
            <a:noFill/>
          </a:ln>
        </p:spPr>
      </p:pic>
      <p:pic>
        <p:nvPicPr>
          <p:cNvPr id="236" name="Picture 12" descr="Trucos de Excel para ahorrar decenas de horas"/>
          <p:cNvPicPr/>
          <p:nvPr/>
        </p:nvPicPr>
        <p:blipFill>
          <a:blip r:embed="rId3"/>
          <a:stretch/>
        </p:blipFill>
        <p:spPr>
          <a:xfrm>
            <a:off x="526034" y="1350720"/>
            <a:ext cx="3028680" cy="1514160"/>
          </a:xfrm>
          <a:prstGeom prst="rect">
            <a:avLst/>
          </a:prstGeom>
          <a:ln w="0">
            <a:noFill/>
          </a:ln>
        </p:spPr>
      </p:pic>
      <p:pic>
        <p:nvPicPr>
          <p:cNvPr id="237" name="Picture 2" descr="Google Colaboratory Colab - Guía Completa Español - Marketing Branding"/>
          <p:cNvPicPr/>
          <p:nvPr/>
        </p:nvPicPr>
        <p:blipFill>
          <a:blip r:embed="rId4"/>
          <a:stretch/>
        </p:blipFill>
        <p:spPr>
          <a:xfrm>
            <a:off x="8188634" y="3701880"/>
            <a:ext cx="3891960" cy="259452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237600"/>
            <a:ext cx="10515240" cy="1325160"/>
          </a:xfrm>
          <a:prstGeom prst="rect">
            <a:avLst/>
          </a:prstGeom>
          <a:noFill/>
          <a:ln w="0">
            <a:noFill/>
          </a:ln>
        </p:spPr>
        <p:txBody>
          <a:bodyPr anchor="ctr">
            <a:noAutofit/>
          </a:bodyPr>
          <a:lstStyle/>
          <a:p>
            <a:pPr algn="ctr">
              <a:lnSpc>
                <a:spcPct val="90000"/>
              </a:lnSpc>
              <a:buNone/>
            </a:pPr>
            <a:r>
              <a:rPr lang="es-ES" sz="4400" spc="-1" dirty="0">
                <a:solidFill>
                  <a:srgbClr val="000000"/>
                </a:solidFill>
                <a:latin typeface="Calibri Light"/>
              </a:rPr>
              <a:t>Plataforma AWS</a:t>
            </a:r>
            <a:endParaRPr lang="es-CO" sz="4400" spc="-1" dirty="0">
              <a:solidFill>
                <a:srgbClr val="000000"/>
              </a:solidFill>
              <a:latin typeface="Calibri"/>
            </a:endParaRPr>
          </a:p>
        </p:txBody>
      </p:sp>
      <p:pic>
        <p:nvPicPr>
          <p:cNvPr id="4" name="Imagen 3">
            <a:extLst>
              <a:ext uri="{FF2B5EF4-FFF2-40B4-BE49-F238E27FC236}">
                <a16:creationId xmlns:a16="http://schemas.microsoft.com/office/drawing/2014/main" id="{3226663F-D7A1-EACB-F4C2-FA2DD02BA65B}"/>
              </a:ext>
            </a:extLst>
          </p:cNvPr>
          <p:cNvPicPr>
            <a:picLocks noChangeAspect="1"/>
          </p:cNvPicPr>
          <p:nvPr/>
        </p:nvPicPr>
        <p:blipFill>
          <a:blip r:embed="rId2"/>
          <a:stretch>
            <a:fillRect/>
          </a:stretch>
        </p:blipFill>
        <p:spPr>
          <a:xfrm>
            <a:off x="380916" y="1105206"/>
            <a:ext cx="6561751" cy="5515194"/>
          </a:xfrm>
          <a:prstGeom prst="rect">
            <a:avLst/>
          </a:prstGeom>
        </p:spPr>
      </p:pic>
      <p:pic>
        <p:nvPicPr>
          <p:cNvPr id="6" name="Imagen 5">
            <a:extLst>
              <a:ext uri="{FF2B5EF4-FFF2-40B4-BE49-F238E27FC236}">
                <a16:creationId xmlns:a16="http://schemas.microsoft.com/office/drawing/2014/main" id="{34F587C4-1E5E-6B92-4334-A1DEEBB15DD7}"/>
              </a:ext>
            </a:extLst>
          </p:cNvPr>
          <p:cNvPicPr>
            <a:picLocks noChangeAspect="1"/>
          </p:cNvPicPr>
          <p:nvPr/>
        </p:nvPicPr>
        <p:blipFill>
          <a:blip r:embed="rId3"/>
          <a:stretch>
            <a:fillRect/>
          </a:stretch>
        </p:blipFill>
        <p:spPr>
          <a:xfrm>
            <a:off x="8786410" y="1388669"/>
            <a:ext cx="1114581" cy="581106"/>
          </a:xfrm>
          <a:prstGeom prst="rect">
            <a:avLst/>
          </a:prstGeom>
        </p:spPr>
      </p:pic>
      <p:pic>
        <p:nvPicPr>
          <p:cNvPr id="8" name="Imagen 7">
            <a:extLst>
              <a:ext uri="{FF2B5EF4-FFF2-40B4-BE49-F238E27FC236}">
                <a16:creationId xmlns:a16="http://schemas.microsoft.com/office/drawing/2014/main" id="{7DEF5713-9380-EAFA-08EC-46A7BFA0D884}"/>
              </a:ext>
            </a:extLst>
          </p:cNvPr>
          <p:cNvPicPr>
            <a:picLocks noChangeAspect="1"/>
          </p:cNvPicPr>
          <p:nvPr/>
        </p:nvPicPr>
        <p:blipFill>
          <a:blip r:embed="rId4"/>
          <a:stretch>
            <a:fillRect/>
          </a:stretch>
        </p:blipFill>
        <p:spPr>
          <a:xfrm>
            <a:off x="6942667" y="2174800"/>
            <a:ext cx="4802068" cy="1325161"/>
          </a:xfrm>
          <a:prstGeom prst="rect">
            <a:avLst/>
          </a:prstGeom>
        </p:spPr>
      </p:pic>
      <p:pic>
        <p:nvPicPr>
          <p:cNvPr id="10" name="Imagen 9">
            <a:extLst>
              <a:ext uri="{FF2B5EF4-FFF2-40B4-BE49-F238E27FC236}">
                <a16:creationId xmlns:a16="http://schemas.microsoft.com/office/drawing/2014/main" id="{CF03B6C3-FABE-437D-A050-ACFA911E6794}"/>
              </a:ext>
            </a:extLst>
          </p:cNvPr>
          <p:cNvPicPr>
            <a:picLocks noChangeAspect="1"/>
          </p:cNvPicPr>
          <p:nvPr/>
        </p:nvPicPr>
        <p:blipFill>
          <a:blip r:embed="rId5"/>
          <a:stretch>
            <a:fillRect/>
          </a:stretch>
        </p:blipFill>
        <p:spPr>
          <a:xfrm>
            <a:off x="7419198" y="3561129"/>
            <a:ext cx="4325537" cy="2998102"/>
          </a:xfrm>
          <a:prstGeom prst="rect">
            <a:avLst/>
          </a:prstGeom>
        </p:spPr>
      </p:pic>
    </p:spTree>
    <p:extLst>
      <p:ext uri="{BB962C8B-B14F-4D97-AF65-F5344CB8AC3E}">
        <p14:creationId xmlns:p14="http://schemas.microsoft.com/office/powerpoint/2010/main" val="77124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355758"/>
            <a:ext cx="10515240" cy="1325160"/>
          </a:xfrm>
          <a:prstGeom prst="rect">
            <a:avLst/>
          </a:prstGeom>
          <a:noFill/>
          <a:ln w="0">
            <a:noFill/>
          </a:ln>
        </p:spPr>
        <p:txBody>
          <a:bodyPr anchor="ctr">
            <a:noAutofit/>
          </a:bodyPr>
          <a:lstStyle/>
          <a:p>
            <a:pPr algn="ctr">
              <a:lnSpc>
                <a:spcPct val="90000"/>
              </a:lnSpc>
              <a:buNone/>
            </a:pPr>
            <a:r>
              <a:rPr lang="es-ES" sz="4400" spc="-1" dirty="0">
                <a:solidFill>
                  <a:srgbClr val="000000"/>
                </a:solidFill>
                <a:latin typeface="Calibri Light"/>
              </a:rPr>
              <a:t>Dinámica y Horarios de actividades del diplomado</a:t>
            </a:r>
          </a:p>
        </p:txBody>
      </p:sp>
      <p:sp>
        <p:nvSpPr>
          <p:cNvPr id="2" name="CuadroTexto 1">
            <a:extLst>
              <a:ext uri="{FF2B5EF4-FFF2-40B4-BE49-F238E27FC236}">
                <a16:creationId xmlns:a16="http://schemas.microsoft.com/office/drawing/2014/main" id="{55CD430B-BEF0-57EB-2DF1-5C453F400C8E}"/>
              </a:ext>
            </a:extLst>
          </p:cNvPr>
          <p:cNvSpPr txBox="1"/>
          <p:nvPr/>
        </p:nvSpPr>
        <p:spPr>
          <a:xfrm>
            <a:off x="609600" y="1946582"/>
            <a:ext cx="4752622" cy="4276555"/>
          </a:xfrm>
          <a:prstGeom prst="rect">
            <a:avLst/>
          </a:prstGeom>
          <a:noFill/>
        </p:spPr>
        <p:txBody>
          <a:bodyPr wrap="square" rtlCol="0">
            <a:spAutoFit/>
          </a:bodyPr>
          <a:lstStyle/>
          <a:p>
            <a:pPr marL="457200" indent="-457200" algn="just">
              <a:buAutoNum type="arabicPeriod"/>
            </a:pPr>
            <a:r>
              <a:rPr lang="es-CO" dirty="0"/>
              <a:t>Actividades en plataforma Moodle.</a:t>
            </a:r>
          </a:p>
          <a:p>
            <a:pPr marL="457200" indent="-457200" algn="just">
              <a:buAutoNum type="arabicPeriod"/>
            </a:pPr>
            <a:r>
              <a:rPr lang="es-CO" dirty="0"/>
              <a:t>Quiz en tiempo real a la siguiente sesión(Participación).</a:t>
            </a:r>
          </a:p>
          <a:p>
            <a:pPr marL="457200" indent="-457200" algn="just">
              <a:buAutoNum type="arabicPeriod"/>
            </a:pPr>
            <a:r>
              <a:rPr lang="es-CO" dirty="0"/>
              <a:t>Casos prácticos individuales o por equipos.</a:t>
            </a:r>
          </a:p>
          <a:p>
            <a:pPr marL="457200" indent="-457200" algn="just">
              <a:buAutoNum type="arabicPeriod"/>
            </a:pPr>
            <a:r>
              <a:rPr lang="es-CO" dirty="0"/>
              <a:t>Participación en sesiones Sincrónicas.</a:t>
            </a:r>
          </a:p>
          <a:p>
            <a:pPr marL="457200" indent="-457200" algn="just">
              <a:buAutoNum type="arabicPeriod"/>
            </a:pPr>
            <a:r>
              <a:rPr lang="es-CO" dirty="0"/>
              <a:t>Una nota por cada Módulo.</a:t>
            </a:r>
          </a:p>
          <a:p>
            <a:pPr marL="457200" indent="-457200" algn="just">
              <a:buAutoNum type="arabicPeriod"/>
            </a:pPr>
            <a:r>
              <a:rPr lang="es-CO" dirty="0"/>
              <a:t>Se entregarán debidamente comentados los archivos en formato Jupyter Notebook.</a:t>
            </a:r>
          </a:p>
          <a:p>
            <a:pPr marL="457200" indent="-457200" algn="just">
              <a:buAutoNum type="arabicPeriod"/>
            </a:pPr>
            <a:endParaRPr lang="es-CO" dirty="0"/>
          </a:p>
        </p:txBody>
      </p:sp>
      <p:sp>
        <p:nvSpPr>
          <p:cNvPr id="3" name="CuadroTexto 2">
            <a:extLst>
              <a:ext uri="{FF2B5EF4-FFF2-40B4-BE49-F238E27FC236}">
                <a16:creationId xmlns:a16="http://schemas.microsoft.com/office/drawing/2014/main" id="{481D00FF-B2F2-AECB-A7E2-1379BEC25B42}"/>
              </a:ext>
            </a:extLst>
          </p:cNvPr>
          <p:cNvSpPr txBox="1"/>
          <p:nvPr/>
        </p:nvSpPr>
        <p:spPr>
          <a:xfrm>
            <a:off x="5954889" y="2818295"/>
            <a:ext cx="4752622" cy="1487074"/>
          </a:xfrm>
          <a:prstGeom prst="rect">
            <a:avLst/>
          </a:prstGeom>
          <a:noFill/>
        </p:spPr>
        <p:txBody>
          <a:bodyPr wrap="square" rtlCol="0">
            <a:spAutoFit/>
          </a:bodyPr>
          <a:lstStyle/>
          <a:p>
            <a:pPr marL="457200" indent="-457200">
              <a:buAutoNum type="arabicPeriod"/>
            </a:pPr>
            <a:r>
              <a:rPr lang="es-CO" dirty="0"/>
              <a:t>Viernes de 6:00pm a 10:00pm</a:t>
            </a:r>
          </a:p>
          <a:p>
            <a:pPr marL="457200" indent="-457200">
              <a:buAutoNum type="arabicPeriod"/>
            </a:pPr>
            <a:r>
              <a:rPr lang="es-CO" dirty="0"/>
              <a:t>Martes de 7:00pm a 10:00pm</a:t>
            </a:r>
          </a:p>
          <a:p>
            <a:pPr marL="457200" indent="-457200">
              <a:buAutoNum type="arabicPeriod"/>
            </a:pPr>
            <a:r>
              <a:rPr lang="es-CO" dirty="0"/>
              <a:t>Miércoles de 7:00pm a 10:00pm</a:t>
            </a:r>
          </a:p>
          <a:p>
            <a:pPr marL="457200" indent="-457200">
              <a:buAutoNum type="arabicPeriod"/>
            </a:pPr>
            <a:endParaRPr lang="es-CO" dirty="0"/>
          </a:p>
        </p:txBody>
      </p:sp>
    </p:spTree>
    <p:extLst>
      <p:ext uri="{BB962C8B-B14F-4D97-AF65-F5344CB8AC3E}">
        <p14:creationId xmlns:p14="http://schemas.microsoft.com/office/powerpoint/2010/main" val="130022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istoria de Machine Learning - Aprende IA">
            <a:extLst>
              <a:ext uri="{FF2B5EF4-FFF2-40B4-BE49-F238E27FC236}">
                <a16:creationId xmlns:a16="http://schemas.microsoft.com/office/drawing/2014/main" id="{208DC0C7-0747-EE32-4D8E-3BA6FF6DC13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0264" y="1632508"/>
            <a:ext cx="11425979" cy="465296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271A092-0223-5A82-D4A9-A30A9FDCC0EE}"/>
              </a:ext>
            </a:extLst>
          </p:cNvPr>
          <p:cNvSpPr txBox="1"/>
          <p:nvPr/>
        </p:nvSpPr>
        <p:spPr>
          <a:xfrm>
            <a:off x="2829082" y="924622"/>
            <a:ext cx="6648345" cy="707886"/>
          </a:xfrm>
          <a:prstGeom prst="rect">
            <a:avLst/>
          </a:prstGeom>
          <a:noFill/>
        </p:spPr>
        <p:txBody>
          <a:bodyPr wrap="square">
            <a:spAutoFit/>
          </a:bodyPr>
          <a:lstStyle/>
          <a:p>
            <a:pPr algn="ctr"/>
            <a:r>
              <a:rPr lang="es-ES" sz="4000" spc="-1" dirty="0">
                <a:solidFill>
                  <a:srgbClr val="000000"/>
                </a:solidFill>
                <a:latin typeface="Calibri Light"/>
              </a:rPr>
              <a:t>Orígenes de Machine Learning</a:t>
            </a:r>
            <a:endParaRPr lang="es-CO" sz="4000" dirty="0"/>
          </a:p>
        </p:txBody>
      </p:sp>
      <p:sp>
        <p:nvSpPr>
          <p:cNvPr id="5" name="CuadroTexto 4">
            <a:extLst>
              <a:ext uri="{FF2B5EF4-FFF2-40B4-BE49-F238E27FC236}">
                <a16:creationId xmlns:a16="http://schemas.microsoft.com/office/drawing/2014/main" id="{1CE0A0EC-A405-D850-C700-C16C313D155C}"/>
              </a:ext>
            </a:extLst>
          </p:cNvPr>
          <p:cNvSpPr txBox="1"/>
          <p:nvPr/>
        </p:nvSpPr>
        <p:spPr>
          <a:xfrm>
            <a:off x="643467" y="6159404"/>
            <a:ext cx="6096000" cy="441018"/>
          </a:xfrm>
          <a:prstGeom prst="rect">
            <a:avLst/>
          </a:prstGeom>
          <a:noFill/>
        </p:spPr>
        <p:txBody>
          <a:bodyPr wrap="square">
            <a:spAutoFit/>
          </a:bodyPr>
          <a:lstStyle/>
          <a:p>
            <a:r>
              <a:rPr lang="pt-BR" dirty="0">
                <a:hlinkClick r:id="rId4"/>
              </a:rPr>
              <a:t>Historia de Machine Learning - Aprende IA</a:t>
            </a:r>
            <a:endParaRPr lang="es-CO" dirty="0"/>
          </a:p>
        </p:txBody>
      </p:sp>
    </p:spTree>
    <p:extLst>
      <p:ext uri="{BB962C8B-B14F-4D97-AF65-F5344CB8AC3E}">
        <p14:creationId xmlns:p14="http://schemas.microsoft.com/office/powerpoint/2010/main" val="64697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262344"/>
            <a:ext cx="10515240" cy="1325160"/>
          </a:xfrm>
          <a:prstGeom prst="rect">
            <a:avLst/>
          </a:prstGeom>
          <a:noFill/>
          <a:ln w="0">
            <a:noFill/>
          </a:ln>
        </p:spPr>
        <p:txBody>
          <a:bodyPr anchor="ctr">
            <a:noAutofit/>
          </a:bodyPr>
          <a:lstStyle/>
          <a:p>
            <a:pPr algn="ctr">
              <a:lnSpc>
                <a:spcPct val="90000"/>
              </a:lnSpc>
              <a:buNone/>
            </a:pPr>
            <a:r>
              <a:rPr lang="es-ES" sz="4400" spc="-1" dirty="0">
                <a:solidFill>
                  <a:srgbClr val="000000"/>
                </a:solidFill>
                <a:latin typeface="Calibri Light"/>
              </a:rPr>
              <a:t>Ruta del Científico de Datos</a:t>
            </a:r>
          </a:p>
        </p:txBody>
      </p:sp>
      <p:pic>
        <p:nvPicPr>
          <p:cNvPr id="4098" name="Picture 2" descr="NumPy : La biblioteca de Python más utilizada en Data Science">
            <a:extLst>
              <a:ext uri="{FF2B5EF4-FFF2-40B4-BE49-F238E27FC236}">
                <a16:creationId xmlns:a16="http://schemas.microsoft.com/office/drawing/2014/main" id="{CABE994D-956F-1251-5404-81587BE00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74" y="2548114"/>
            <a:ext cx="1770415" cy="9699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de Python: la historia y el significado del logotipo, la marca y el  símbolo. | png, vector">
            <a:extLst>
              <a:ext uri="{FF2B5EF4-FFF2-40B4-BE49-F238E27FC236}">
                <a16:creationId xmlns:a16="http://schemas.microsoft.com/office/drawing/2014/main" id="{2DE3F3EC-5AF8-DD8B-F200-1B036C5B5D20}"/>
              </a:ext>
            </a:extLst>
          </p:cNvPr>
          <p:cNvPicPr/>
          <p:nvPr/>
        </p:nvPicPr>
        <p:blipFill>
          <a:blip r:embed="rId3"/>
          <a:stretch/>
        </p:blipFill>
        <p:spPr>
          <a:xfrm>
            <a:off x="447990" y="1680918"/>
            <a:ext cx="2552181" cy="740547"/>
          </a:xfrm>
          <a:prstGeom prst="rect">
            <a:avLst/>
          </a:prstGeom>
          <a:ln w="0">
            <a:noFill/>
          </a:ln>
        </p:spPr>
      </p:pic>
      <p:pic>
        <p:nvPicPr>
          <p:cNvPr id="4100" name="Picture 4" descr="pandas (software) - Wikipedia">
            <a:extLst>
              <a:ext uri="{FF2B5EF4-FFF2-40B4-BE49-F238E27FC236}">
                <a16:creationId xmlns:a16="http://schemas.microsoft.com/office/drawing/2014/main" id="{8415D0DF-F82D-65F7-16E0-A165F0C3A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928" y="3674802"/>
            <a:ext cx="2394303" cy="9699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utorial de matplotlib | Interactive Chaos">
            <a:extLst>
              <a:ext uri="{FF2B5EF4-FFF2-40B4-BE49-F238E27FC236}">
                <a16:creationId xmlns:a16="http://schemas.microsoft.com/office/drawing/2014/main" id="{FE702DFF-5036-7C42-9CA2-AFEDC8BE9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874" y="4518378"/>
            <a:ext cx="1977319" cy="9886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itHub - mwaskom/seaborn: Statistical data visualization in Python">
            <a:extLst>
              <a:ext uri="{FF2B5EF4-FFF2-40B4-BE49-F238E27FC236}">
                <a16:creationId xmlns:a16="http://schemas.microsoft.com/office/drawing/2014/main" id="{08B7EDAE-504C-79B5-C044-035D80B9E0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897" y="5592479"/>
            <a:ext cx="3095272" cy="884363"/>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a:extLst>
              <a:ext uri="{FF2B5EF4-FFF2-40B4-BE49-F238E27FC236}">
                <a16:creationId xmlns:a16="http://schemas.microsoft.com/office/drawing/2014/main" id="{D849A0CE-F2F1-80C4-2B91-4B99611DA5CC}"/>
              </a:ext>
            </a:extLst>
          </p:cNvPr>
          <p:cNvSpPr/>
          <p:nvPr/>
        </p:nvSpPr>
        <p:spPr>
          <a:xfrm>
            <a:off x="3296332" y="2565316"/>
            <a:ext cx="1140178" cy="6801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4108" name="Picture 12" descr="Qué es Análisis Exploratorio de Datos? | Business Intelligence, Data  Warehouse, Monterrey, México : Gravitar">
            <a:extLst>
              <a:ext uri="{FF2B5EF4-FFF2-40B4-BE49-F238E27FC236}">
                <a16:creationId xmlns:a16="http://schemas.microsoft.com/office/drawing/2014/main" id="{1F83AB1C-3F27-94AC-2ADC-F2388623C19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90220" y="1307893"/>
            <a:ext cx="4889109" cy="251484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lgoritmos Supervisados: Clasificación vs. Regresión – Datlas  INVESTIGACIONES – Blog Datlas">
            <a:extLst>
              <a:ext uri="{FF2B5EF4-FFF2-40B4-BE49-F238E27FC236}">
                <a16:creationId xmlns:a16="http://schemas.microsoft.com/office/drawing/2014/main" id="{524BDFCE-7D16-8115-51E1-FD112C7EBF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7953" y="4431228"/>
            <a:ext cx="3878068" cy="2151619"/>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a la derecha 5">
            <a:extLst>
              <a:ext uri="{FF2B5EF4-FFF2-40B4-BE49-F238E27FC236}">
                <a16:creationId xmlns:a16="http://schemas.microsoft.com/office/drawing/2014/main" id="{4D05EFC7-499E-BA76-57DC-918EDABB5BD2}"/>
              </a:ext>
            </a:extLst>
          </p:cNvPr>
          <p:cNvSpPr/>
          <p:nvPr/>
        </p:nvSpPr>
        <p:spPr>
          <a:xfrm rot="5400000">
            <a:off x="6578737" y="3869721"/>
            <a:ext cx="812581" cy="4847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FD1CA2BC-310F-03B8-D8DE-F3C1DB2ABC9F}"/>
              </a:ext>
            </a:extLst>
          </p:cNvPr>
          <p:cNvSpPr txBox="1"/>
          <p:nvPr/>
        </p:nvSpPr>
        <p:spPr>
          <a:xfrm>
            <a:off x="9379154" y="3241783"/>
            <a:ext cx="2867378" cy="2308324"/>
          </a:xfrm>
          <a:prstGeom prst="rect">
            <a:avLst/>
          </a:prstGeom>
          <a:noFill/>
        </p:spPr>
        <p:txBody>
          <a:bodyPr wrap="square">
            <a:spAutoFit/>
          </a:bodyPr>
          <a:lstStyle/>
          <a:p>
            <a:pPr marL="285750" indent="-285750">
              <a:buFont typeface="Arial" panose="020B0604020202020204" pitchFamily="34" charset="0"/>
              <a:buChar char="•"/>
            </a:pPr>
            <a:r>
              <a:rPr lang="es-CO" sz="1600" dirty="0"/>
              <a:t>Regresión Lineal – Simple y múltiple</a:t>
            </a:r>
          </a:p>
          <a:p>
            <a:pPr marL="285750" indent="-285750">
              <a:buFont typeface="Arial" panose="020B0604020202020204" pitchFamily="34" charset="0"/>
              <a:buChar char="•"/>
            </a:pPr>
            <a:r>
              <a:rPr lang="es-CO" sz="1600" dirty="0"/>
              <a:t>Arboles de decisión: regresión y clasificación</a:t>
            </a:r>
          </a:p>
          <a:p>
            <a:pPr marL="285750" indent="-285750">
              <a:buFont typeface="Arial" panose="020B0604020202020204" pitchFamily="34" charset="0"/>
              <a:buChar char="•"/>
            </a:pPr>
            <a:r>
              <a:rPr lang="es-CO" sz="1600" dirty="0"/>
              <a:t>Regresión Logística (Binaria y Multiclase)</a:t>
            </a:r>
          </a:p>
          <a:p>
            <a:pPr marL="285750" indent="-285750">
              <a:buFont typeface="Arial" panose="020B0604020202020204" pitchFamily="34" charset="0"/>
              <a:buChar char="•"/>
            </a:pPr>
            <a:r>
              <a:rPr lang="es-CO" sz="1600" dirty="0"/>
              <a:t>Métricas</a:t>
            </a:r>
          </a:p>
          <a:p>
            <a:pPr marL="285750" indent="-285750">
              <a:buFont typeface="Arial" panose="020B0604020202020204" pitchFamily="34" charset="0"/>
              <a:buChar char="•"/>
            </a:pPr>
            <a:r>
              <a:rPr lang="es-CO" sz="1600" dirty="0" err="1"/>
              <a:t>Streamlit</a:t>
            </a:r>
            <a:r>
              <a:rPr lang="es-CO" sz="1600" dirty="0"/>
              <a:t>(Python)</a:t>
            </a:r>
          </a:p>
          <a:p>
            <a:pPr marL="285750" indent="-285750">
              <a:buFont typeface="Arial" panose="020B0604020202020204" pitchFamily="34" charset="0"/>
              <a:buChar char="•"/>
            </a:pPr>
            <a:r>
              <a:rPr lang="es-CO" sz="1600" b="1" i="1" dirty="0">
                <a:solidFill>
                  <a:srgbClr val="FF0000"/>
                </a:solidFill>
              </a:rPr>
              <a:t>IBM (AUTOML)</a:t>
            </a:r>
          </a:p>
        </p:txBody>
      </p:sp>
    </p:spTree>
    <p:extLst>
      <p:ext uri="{BB962C8B-B14F-4D97-AF65-F5344CB8AC3E}">
        <p14:creationId xmlns:p14="http://schemas.microsoft.com/office/powerpoint/2010/main" val="2241959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355758"/>
            <a:ext cx="10515240" cy="1325160"/>
          </a:xfrm>
          <a:prstGeom prst="rect">
            <a:avLst/>
          </a:prstGeom>
          <a:noFill/>
          <a:ln w="0">
            <a:noFill/>
          </a:ln>
        </p:spPr>
        <p:txBody>
          <a:bodyPr anchor="ctr">
            <a:noAutofit/>
          </a:bodyPr>
          <a:lstStyle/>
          <a:p>
            <a:pPr algn="ctr">
              <a:lnSpc>
                <a:spcPct val="90000"/>
              </a:lnSpc>
              <a:buNone/>
            </a:pPr>
            <a:r>
              <a:rPr lang="es-ES" sz="4400" spc="-1" dirty="0">
                <a:solidFill>
                  <a:srgbClr val="000000"/>
                </a:solidFill>
                <a:latin typeface="Calibri Light"/>
              </a:rPr>
              <a:t>Introducción a </a:t>
            </a:r>
            <a:r>
              <a:rPr lang="es-ES" sz="4400" spc="-1" dirty="0" err="1">
                <a:solidFill>
                  <a:srgbClr val="000000"/>
                </a:solidFill>
                <a:latin typeface="Calibri Light"/>
              </a:rPr>
              <a:t>Numpy</a:t>
            </a:r>
            <a:endParaRPr lang="es-ES" sz="4400" spc="-1" dirty="0">
              <a:solidFill>
                <a:srgbClr val="000000"/>
              </a:solidFill>
              <a:latin typeface="Calibri Light"/>
            </a:endParaRPr>
          </a:p>
        </p:txBody>
      </p:sp>
      <p:pic>
        <p:nvPicPr>
          <p:cNvPr id="4098" name="Picture 2" descr="NumPy : La biblioteca de Python más utilizada en Data Science">
            <a:extLst>
              <a:ext uri="{FF2B5EF4-FFF2-40B4-BE49-F238E27FC236}">
                <a16:creationId xmlns:a16="http://schemas.microsoft.com/office/drawing/2014/main" id="{CABE994D-956F-1251-5404-81587BE00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81" y="533373"/>
            <a:ext cx="1770415" cy="96993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9020D9C-8DFC-83BE-4974-D41714C972DE}"/>
              </a:ext>
            </a:extLst>
          </p:cNvPr>
          <p:cNvSpPr txBox="1"/>
          <p:nvPr/>
        </p:nvSpPr>
        <p:spPr>
          <a:xfrm>
            <a:off x="643467" y="2387556"/>
            <a:ext cx="4865511" cy="2881815"/>
          </a:xfrm>
          <a:prstGeom prst="rect">
            <a:avLst/>
          </a:prstGeom>
          <a:noFill/>
        </p:spPr>
        <p:txBody>
          <a:bodyPr wrap="square">
            <a:spAutoFit/>
          </a:bodyPr>
          <a:lstStyle/>
          <a:p>
            <a:pPr algn="just"/>
            <a:r>
              <a:rPr lang="es-ES" dirty="0"/>
              <a:t>El término </a:t>
            </a:r>
            <a:r>
              <a:rPr lang="es-ES" dirty="0" err="1"/>
              <a:t>NumPy</a:t>
            </a:r>
            <a:r>
              <a:rPr lang="es-ES" dirty="0"/>
              <a:t> es en realidad la abreviatura de «</a:t>
            </a:r>
            <a:r>
              <a:rPr lang="es-ES" dirty="0" err="1"/>
              <a:t>Numerical</a:t>
            </a:r>
            <a:r>
              <a:rPr lang="es-ES" dirty="0"/>
              <a:t> Python». Es una biblioteca de código abierto en lenguaje Python. Se utiliza para la programación científica en Python, y, en particular, para la programación en Data Science, la ingeniería, las matemáticas o la ciencia.</a:t>
            </a:r>
            <a:endParaRPr lang="es-CO" dirty="0"/>
          </a:p>
        </p:txBody>
      </p:sp>
      <p:pic>
        <p:nvPicPr>
          <p:cNvPr id="5122" name="Picture 2" descr="Arrays">
            <a:extLst>
              <a:ext uri="{FF2B5EF4-FFF2-40B4-BE49-F238E27FC236}">
                <a16:creationId xmlns:a16="http://schemas.microsoft.com/office/drawing/2014/main" id="{E542EAC6-9D7D-73FA-C74D-BA3817DE1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244" y="1884340"/>
            <a:ext cx="57150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5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874" y="2132221"/>
            <a:ext cx="10515240" cy="1325160"/>
          </a:xfrm>
          <a:prstGeom prst="rect">
            <a:avLst/>
          </a:prstGeom>
          <a:noFill/>
          <a:ln w="0">
            <a:noFill/>
          </a:ln>
        </p:spPr>
        <p:txBody>
          <a:bodyPr anchor="ctr">
            <a:noAutofit/>
          </a:bodyPr>
          <a:lstStyle/>
          <a:p>
            <a:pPr algn="ctr">
              <a:lnSpc>
                <a:spcPct val="90000"/>
              </a:lnSpc>
              <a:buNone/>
            </a:pPr>
            <a:r>
              <a:rPr lang="es-ES" sz="4400" spc="-1" dirty="0">
                <a:solidFill>
                  <a:srgbClr val="000000"/>
                </a:solidFill>
                <a:latin typeface="Calibri Light"/>
              </a:rPr>
              <a:t>PREGUNTAS</a:t>
            </a:r>
            <a:br>
              <a:rPr lang="es-ES" sz="4400" spc="-1" dirty="0">
                <a:solidFill>
                  <a:srgbClr val="000000"/>
                </a:solidFill>
                <a:latin typeface="Calibri Light"/>
              </a:rPr>
            </a:br>
            <a:br>
              <a:rPr lang="es-ES" sz="4400" spc="-1" dirty="0">
                <a:solidFill>
                  <a:srgbClr val="000000"/>
                </a:solidFill>
                <a:latin typeface="Calibri Light"/>
              </a:rPr>
            </a:br>
            <a:r>
              <a:rPr lang="es-ES" sz="4400" spc="-1" dirty="0">
                <a:solidFill>
                  <a:srgbClr val="000000"/>
                </a:solidFill>
                <a:latin typeface="Calibri Light"/>
              </a:rPr>
              <a:t>Enlace a Notebook:</a:t>
            </a:r>
          </a:p>
        </p:txBody>
      </p:sp>
    </p:spTree>
    <p:extLst>
      <p:ext uri="{BB962C8B-B14F-4D97-AF65-F5344CB8AC3E}">
        <p14:creationId xmlns:p14="http://schemas.microsoft.com/office/powerpoint/2010/main" val="2302465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02FE3EF-84AA-AED4-E937-41216363257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8304"/>
          <a:stretch/>
        </p:blipFill>
        <p:spPr bwMode="auto">
          <a:xfrm>
            <a:off x="1501555" y="982973"/>
            <a:ext cx="9190478" cy="560973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6B139C5-8C15-CEA8-9852-6AF8BAA9BF2F}"/>
              </a:ext>
            </a:extLst>
          </p:cNvPr>
          <p:cNvSpPr txBox="1"/>
          <p:nvPr/>
        </p:nvSpPr>
        <p:spPr>
          <a:xfrm>
            <a:off x="2772621" y="216736"/>
            <a:ext cx="6648345" cy="707886"/>
          </a:xfrm>
          <a:prstGeom prst="rect">
            <a:avLst/>
          </a:prstGeom>
          <a:noFill/>
        </p:spPr>
        <p:txBody>
          <a:bodyPr wrap="square">
            <a:spAutoFit/>
          </a:bodyPr>
          <a:lstStyle/>
          <a:p>
            <a:pPr algn="ctr"/>
            <a:r>
              <a:rPr lang="es-ES" sz="4000" spc="-1" dirty="0">
                <a:solidFill>
                  <a:srgbClr val="000000"/>
                </a:solidFill>
                <a:latin typeface="Calibri Light"/>
              </a:rPr>
              <a:t>Diferencias de Conceptos</a:t>
            </a:r>
            <a:endParaRPr lang="es-CO" sz="4000" dirty="0"/>
          </a:p>
        </p:txBody>
      </p:sp>
    </p:spTree>
    <p:extLst>
      <p:ext uri="{BB962C8B-B14F-4D97-AF65-F5344CB8AC3E}">
        <p14:creationId xmlns:p14="http://schemas.microsoft.com/office/powerpoint/2010/main" val="310065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sp>
        <p:nvSpPr>
          <p:cNvPr id="168" name="Título 1"/>
          <p:cNvSpPr/>
          <p:nvPr/>
        </p:nvSpPr>
        <p:spPr>
          <a:xfrm>
            <a:off x="434234" y="140040"/>
            <a:ext cx="10515240" cy="132516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93500"/>
          </a:bodyPr>
          <a:lstStyle/>
          <a:p>
            <a:pPr algn="ctr">
              <a:lnSpc>
                <a:spcPct val="90000"/>
              </a:lnSpc>
              <a:buNone/>
            </a:pPr>
            <a:r>
              <a:rPr lang="es-ES" sz="6000" spc="-1">
                <a:solidFill>
                  <a:srgbClr val="000000"/>
                </a:solidFill>
                <a:latin typeface="Calibri Light"/>
              </a:rPr>
              <a:t>Diferencias entre IA, ML, DL</a:t>
            </a:r>
            <a:endParaRPr lang="es-CO" sz="6000" spc="-1">
              <a:latin typeface="Arial"/>
            </a:endParaRPr>
          </a:p>
        </p:txBody>
      </p:sp>
      <p:pic>
        <p:nvPicPr>
          <p:cNvPr id="169" name="Picture 2" descr="▷¿Qué es el Machine Learning? | Aprendizaje Automático | UCM"/>
          <p:cNvPicPr/>
          <p:nvPr/>
        </p:nvPicPr>
        <p:blipFill>
          <a:blip r:embed="rId2"/>
          <a:stretch/>
        </p:blipFill>
        <p:spPr>
          <a:xfrm>
            <a:off x="1100594" y="1588320"/>
            <a:ext cx="9427680" cy="47138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sp>
        <p:nvSpPr>
          <p:cNvPr id="171" name="Título 1"/>
          <p:cNvSpPr/>
          <p:nvPr/>
        </p:nvSpPr>
        <p:spPr>
          <a:xfrm>
            <a:off x="434234" y="140040"/>
            <a:ext cx="10515240" cy="132516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93500"/>
          </a:bodyPr>
          <a:lstStyle/>
          <a:p>
            <a:pPr algn="ctr">
              <a:lnSpc>
                <a:spcPct val="90000"/>
              </a:lnSpc>
              <a:buNone/>
            </a:pPr>
            <a:r>
              <a:rPr lang="es-ES" sz="6000" spc="-1">
                <a:solidFill>
                  <a:srgbClr val="000000"/>
                </a:solidFill>
                <a:latin typeface="Calibri Light"/>
              </a:rPr>
              <a:t>Diferencias entre IA, ML, DL</a:t>
            </a:r>
            <a:endParaRPr lang="es-CO" sz="6000" spc="-1">
              <a:latin typeface="Arial"/>
            </a:endParaRPr>
          </a:p>
        </p:txBody>
      </p:sp>
      <p:pic>
        <p:nvPicPr>
          <p:cNvPr id="172" name="Picture 2" descr="Qué es la Inteligencia Artificial | Solver"/>
          <p:cNvPicPr/>
          <p:nvPr/>
        </p:nvPicPr>
        <p:blipFill>
          <a:blip r:embed="rId2"/>
          <a:stretch/>
        </p:blipFill>
        <p:spPr>
          <a:xfrm>
            <a:off x="1777394" y="1605600"/>
            <a:ext cx="8638560" cy="466524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sp>
        <p:nvSpPr>
          <p:cNvPr id="174" name="Título 1"/>
          <p:cNvSpPr/>
          <p:nvPr/>
        </p:nvSpPr>
        <p:spPr>
          <a:xfrm>
            <a:off x="434234" y="171000"/>
            <a:ext cx="10515240" cy="13251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buNone/>
            </a:pPr>
            <a:r>
              <a:rPr lang="es-ES" sz="6000" spc="-1">
                <a:solidFill>
                  <a:srgbClr val="000000"/>
                </a:solidFill>
                <a:latin typeface="Calibri Light"/>
              </a:rPr>
              <a:t>Diferencias entre DM y ML </a:t>
            </a:r>
            <a:endParaRPr lang="es-CO" sz="6000" spc="-1">
              <a:latin typeface="Arial"/>
            </a:endParaRPr>
          </a:p>
        </p:txBody>
      </p:sp>
      <p:sp>
        <p:nvSpPr>
          <p:cNvPr id="175" name="CuadroTexto 7"/>
          <p:cNvSpPr/>
          <p:nvPr/>
        </p:nvSpPr>
        <p:spPr>
          <a:xfrm>
            <a:off x="434234" y="1983600"/>
            <a:ext cx="4840200" cy="34148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1" spc="-1">
                <a:solidFill>
                  <a:srgbClr val="333333"/>
                </a:solidFill>
                <a:latin typeface="Open Sans"/>
              </a:rPr>
              <a:t>DM</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s-ES" sz="1800" spc="-1">
                <a:solidFill>
                  <a:srgbClr val="333333"/>
                </a:solidFill>
                <a:latin typeface="Open Sans"/>
              </a:rPr>
              <a:t>Búsqueda de información, podría tratarse de personas, conceptos, comportamientos o dispositivos que los profesionales usan de manera personal o comercial.</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s-ES" sz="1800" spc="-1">
                <a:solidFill>
                  <a:srgbClr val="333333"/>
                </a:solidFill>
                <a:latin typeface="Open Sans"/>
              </a:rPr>
              <a:t>El objetivo es descubrir algunos conocimientos preliminares en un área donde realmente había poco conocimiento o predecir observaciones futuras con precisión.</a:t>
            </a:r>
            <a:endParaRPr lang="es-CO" sz="1800" spc="-1">
              <a:latin typeface="Arial"/>
            </a:endParaRPr>
          </a:p>
        </p:txBody>
      </p:sp>
      <p:sp>
        <p:nvSpPr>
          <p:cNvPr id="176" name="CuadroTexto 11"/>
          <p:cNvSpPr/>
          <p:nvPr/>
        </p:nvSpPr>
        <p:spPr>
          <a:xfrm>
            <a:off x="5889674" y="4161601"/>
            <a:ext cx="586944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800" b="1" spc="-1">
                <a:solidFill>
                  <a:srgbClr val="333333"/>
                </a:solidFill>
                <a:latin typeface="Open Sans"/>
              </a:rPr>
              <a:t>Diferencia</a:t>
            </a:r>
            <a:endParaRPr lang="es-CO" sz="1800" spc="-1">
              <a:latin typeface="Arial"/>
            </a:endParaRPr>
          </a:p>
          <a:p>
            <a:pPr algn="just">
              <a:lnSpc>
                <a:spcPct val="100000"/>
              </a:lnSpc>
              <a:buNone/>
            </a:pPr>
            <a:endParaRPr lang="es-CO" sz="1800" spc="-1">
              <a:latin typeface="Arial"/>
            </a:endParaRPr>
          </a:p>
          <a:p>
            <a:pPr algn="just">
              <a:lnSpc>
                <a:spcPct val="100000"/>
              </a:lnSpc>
              <a:buNone/>
            </a:pPr>
            <a:r>
              <a:rPr lang="es-ES" sz="1800" b="1" i="1" spc="-1">
                <a:solidFill>
                  <a:srgbClr val="333333"/>
                </a:solidFill>
                <a:latin typeface="Open Sans"/>
              </a:rPr>
              <a:t>La diferencia principal entre el DM y el ML es que, sin la participación humana en el Data Mining, no puede funcionar, pero en el Machine Learning el esfuerzo humano está involucrado sólo en el momento en que se define el algoritmo.</a:t>
            </a:r>
            <a:endParaRPr lang="es-CO" sz="1800" spc="-1">
              <a:latin typeface="Arial"/>
            </a:endParaRPr>
          </a:p>
        </p:txBody>
      </p:sp>
      <p:pic>
        <p:nvPicPr>
          <p:cNvPr id="177" name="Picture 4" descr="Herramientas del Data Mining - LIS Data Solutions"/>
          <p:cNvPicPr/>
          <p:nvPr/>
        </p:nvPicPr>
        <p:blipFill>
          <a:blip r:embed="rId2"/>
          <a:stretch/>
        </p:blipFill>
        <p:spPr>
          <a:xfrm>
            <a:off x="6096674" y="1776240"/>
            <a:ext cx="5000040" cy="23853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8"/>
          <p:cNvSpPr/>
          <p:nvPr/>
        </p:nvSpPr>
        <p:spPr>
          <a:xfrm>
            <a:off x="2234"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lstStyle/>
          <a:p>
            <a:endParaRPr lang="es-CO"/>
          </a:p>
        </p:txBody>
      </p:sp>
      <p:sp>
        <p:nvSpPr>
          <p:cNvPr id="181" name="Título 1"/>
          <p:cNvSpPr/>
          <p:nvPr/>
        </p:nvSpPr>
        <p:spPr>
          <a:xfrm>
            <a:off x="434234" y="140040"/>
            <a:ext cx="10515240" cy="1325160"/>
          </a:xfrm>
          <a:prstGeom prst="rect">
            <a:avLst/>
          </a:prstGeom>
          <a:noFill/>
          <a:ln w="0">
            <a:noFill/>
          </a:ln>
        </p:spPr>
        <p:style>
          <a:lnRef idx="0">
            <a:scrgbClr r="0" g="0" b="0"/>
          </a:lnRef>
          <a:fillRef idx="0">
            <a:scrgbClr r="0" g="0" b="0"/>
          </a:fillRef>
          <a:effectRef idx="0">
            <a:scrgbClr r="0" g="0" b="0"/>
          </a:effectRef>
          <a:fontRef idx="minor"/>
        </p:style>
        <p:txBody>
          <a:bodyPr anchor="b">
            <a:normAutofit/>
          </a:bodyPr>
          <a:lstStyle/>
          <a:p>
            <a:pPr algn="ctr">
              <a:lnSpc>
                <a:spcPct val="90000"/>
              </a:lnSpc>
              <a:buNone/>
            </a:pPr>
            <a:r>
              <a:rPr lang="es-ES" sz="6000" spc="-1">
                <a:solidFill>
                  <a:srgbClr val="000000"/>
                </a:solidFill>
                <a:latin typeface="Calibri Light"/>
              </a:rPr>
              <a:t>Relación entre ML, DM e IA</a:t>
            </a:r>
            <a:endParaRPr lang="es-CO" sz="6000" spc="-1">
              <a:latin typeface="Arial"/>
            </a:endParaRPr>
          </a:p>
        </p:txBody>
      </p:sp>
      <p:pic>
        <p:nvPicPr>
          <p:cNvPr id="182" name="Picture 2" descr="Cuál es la diferencia entre Inteligencia Artificial (IA), Machine Learning  y Deep Learning? | Hablando Claro"/>
          <p:cNvPicPr/>
          <p:nvPr/>
        </p:nvPicPr>
        <p:blipFill>
          <a:blip r:embed="rId2"/>
          <a:stretch/>
        </p:blipFill>
        <p:spPr>
          <a:xfrm>
            <a:off x="1425314" y="1427040"/>
            <a:ext cx="8835120" cy="481896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430714" y="152640"/>
            <a:ext cx="9309960" cy="1325160"/>
          </a:xfrm>
          <a:prstGeom prst="rect">
            <a:avLst/>
          </a:prstGeom>
          <a:noFill/>
          <a:ln w="0">
            <a:noFill/>
          </a:ln>
        </p:spPr>
        <p:txBody>
          <a:bodyPr anchor="ctr">
            <a:noAutofit/>
          </a:bodyPr>
          <a:lstStyle/>
          <a:p>
            <a:pPr algn="ctr">
              <a:lnSpc>
                <a:spcPct val="90000"/>
              </a:lnSpc>
              <a:buNone/>
            </a:pPr>
            <a:r>
              <a:rPr lang="es-ES" sz="4400" spc="-1">
                <a:solidFill>
                  <a:srgbClr val="000000"/>
                </a:solidFill>
                <a:latin typeface="Calibri Light"/>
              </a:rPr>
              <a:t>¿QUÉ ES APRENDIZAJE SUPERVISADO?</a:t>
            </a:r>
            <a:endParaRPr lang="es-CO" sz="4400" spc="-1">
              <a:solidFill>
                <a:srgbClr val="000000"/>
              </a:solidFill>
              <a:latin typeface="Calibri"/>
            </a:endParaRPr>
          </a:p>
        </p:txBody>
      </p:sp>
      <p:sp>
        <p:nvSpPr>
          <p:cNvPr id="186" name="TextBox 4"/>
          <p:cNvSpPr/>
          <p:nvPr/>
        </p:nvSpPr>
        <p:spPr>
          <a:xfrm>
            <a:off x="99794" y="1863720"/>
            <a:ext cx="5733000" cy="43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buClr>
                <a:srgbClr val="000000"/>
              </a:buClr>
              <a:buFont typeface="Arial"/>
              <a:buChar char="•"/>
            </a:pPr>
            <a:r>
              <a:rPr lang="es-CO" sz="2000" spc="-1">
                <a:solidFill>
                  <a:srgbClr val="000000"/>
                </a:solidFill>
                <a:latin typeface="Arial"/>
                <a:ea typeface="Arial"/>
              </a:rPr>
              <a:t>El aprendizaje supervisado es un enfoque fundamental del aprendizaje automático (machine learning).</a:t>
            </a:r>
            <a:endParaRPr lang="es-CO" sz="2000" spc="-1">
              <a:latin typeface="Arial"/>
            </a:endParaRPr>
          </a:p>
          <a:p>
            <a:pPr marL="285840" indent="-285840" algn="just">
              <a:buClr>
                <a:srgbClr val="000000"/>
              </a:buClr>
              <a:buFont typeface="Arial"/>
              <a:buChar char="•"/>
            </a:pPr>
            <a:r>
              <a:rPr lang="es-CO" sz="2000" spc="-1">
                <a:solidFill>
                  <a:srgbClr val="000000"/>
                </a:solidFill>
                <a:latin typeface="Arial"/>
                <a:ea typeface="Arial"/>
              </a:rPr>
              <a:t>un modelo o algoritmo se entrena utilizando un conjunto de datos que contiene datos de entrada junto con sus correspondientes salidas deseadas o etiquetas. </a:t>
            </a:r>
            <a:endParaRPr lang="es-CO" sz="2000" spc="-1">
              <a:latin typeface="Arial"/>
            </a:endParaRPr>
          </a:p>
          <a:p>
            <a:pPr marL="285840" indent="-285840" algn="just">
              <a:buClr>
                <a:srgbClr val="000000"/>
              </a:buClr>
              <a:buFont typeface="Arial"/>
              <a:buChar char="•"/>
            </a:pPr>
            <a:r>
              <a:rPr lang="es-CO" sz="2000" spc="-1">
                <a:solidFill>
                  <a:srgbClr val="000000"/>
                </a:solidFill>
                <a:latin typeface="Arial"/>
                <a:ea typeface="Arial"/>
              </a:rPr>
              <a:t>El objetivo principal del aprendizaje supervisado es aprender una relación funcional entre las entradas y las salidas de manera que el modelo pueda hacer predicciones precisas sobre nuevas entradas basadas en el patrón aprendido de los datos de entrenamiento.</a:t>
            </a:r>
            <a:endParaRPr lang="es-CO" sz="2000" spc="-1">
              <a:latin typeface="Arial"/>
            </a:endParaRPr>
          </a:p>
        </p:txBody>
      </p:sp>
      <p:pic>
        <p:nvPicPr>
          <p:cNvPr id="187" name="Picture 2" descr="Tipos de aprendizaje del Deep Learning"/>
          <p:cNvPicPr/>
          <p:nvPr/>
        </p:nvPicPr>
        <p:blipFill>
          <a:blip r:embed="rId2"/>
          <a:stretch/>
        </p:blipFill>
        <p:spPr>
          <a:xfrm>
            <a:off x="6685994" y="1952280"/>
            <a:ext cx="4779720" cy="3249360"/>
          </a:xfrm>
          <a:prstGeom prst="rect">
            <a:avLst/>
          </a:prstGeom>
          <a:ln w="0">
            <a:noFill/>
          </a:ln>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TotalTime>
  <Words>1354</Words>
  <Application>Microsoft Office PowerPoint</Application>
  <PresentationFormat>Personalizado</PresentationFormat>
  <Paragraphs>128</Paragraphs>
  <Slides>32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Calibri Light</vt:lpstr>
      <vt:lpstr>Open Sans</vt:lpstr>
      <vt:lpstr>Symbol</vt:lpstr>
      <vt:lpstr>Tahoma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APRENDIZAJE SUPERVISADO?</vt:lpstr>
      <vt:lpstr>¿QUÉ ES APRENDIZAJE SUPERVISADO?</vt:lpstr>
      <vt:lpstr>¿QUÉ ES APRENDIZAJE SUPERVISADO?</vt:lpstr>
      <vt:lpstr>¿QUÉ ES APRENDIZAJE SUPERVISADO?</vt:lpstr>
      <vt:lpstr>¿QUÉ ES APRENDIZAJE SUPERVISADO?</vt:lpstr>
      <vt:lpstr>¿QUÉ ES APRENDIZAJE NO SUPERVISADO?</vt:lpstr>
      <vt:lpstr>¿QUÉ ES APRENDIZAJE NO SUPERVISADO?</vt:lpstr>
      <vt:lpstr>¿QUÉ ES APRENDIZAJE NO SUPERVISADO?</vt:lpstr>
      <vt:lpstr>¿QUÉ ES APRENDIZAJE NO SUPERVISADO?</vt:lpstr>
      <vt:lpstr>Tipos de Aprendizaje</vt:lpstr>
      <vt:lpstr>APRENDIZAJE SUPERVISADO VS NO SUPERVISADO </vt:lpstr>
      <vt:lpstr>Aprendizaje Por Refuerzo</vt:lpstr>
      <vt:lpstr>Estrategia para Escoger ML</vt:lpstr>
      <vt:lpstr>FLUJO DE TRABAJO MACHINE LEARNING</vt:lpstr>
      <vt:lpstr>Presentación de PowerPoint</vt:lpstr>
      <vt:lpstr>Presentación de PowerPoint</vt:lpstr>
      <vt:lpstr>Presentación de PowerPoint</vt:lpstr>
      <vt:lpstr>Herramientas ML</vt:lpstr>
      <vt:lpstr>Herramientas del Curso</vt:lpstr>
      <vt:lpstr>Plataforma AWS</vt:lpstr>
      <vt:lpstr>Dinámica y Horarios de actividades del diplomado</vt:lpstr>
      <vt:lpstr>Ruta del Científico de Datos</vt:lpstr>
      <vt:lpstr>Introducción a Numpy</vt:lpstr>
      <vt:lpstr>PREGUNTAS  Enlace a 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Julian Quimbayo</cp:lastModifiedBy>
  <cp:revision>14</cp:revision>
  <dcterms:created xsi:type="dcterms:W3CDTF">2020-08-21T13:03:05Z</dcterms:created>
  <dcterms:modified xsi:type="dcterms:W3CDTF">2024-04-13T02:22:24Z</dcterms:modified>
</cp:coreProperties>
</file>